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7"/>
  </p:notesMasterIdLst>
  <p:handoutMasterIdLst>
    <p:handoutMasterId r:id="rId28"/>
  </p:handoutMasterIdLst>
  <p:sldIdLst>
    <p:sldId id="314" r:id="rId5"/>
    <p:sldId id="321" r:id="rId6"/>
    <p:sldId id="329" r:id="rId7"/>
    <p:sldId id="331" r:id="rId8"/>
    <p:sldId id="330" r:id="rId9"/>
    <p:sldId id="332" r:id="rId10"/>
    <p:sldId id="334" r:id="rId11"/>
    <p:sldId id="335" r:id="rId12"/>
    <p:sldId id="336" r:id="rId13"/>
    <p:sldId id="338" r:id="rId14"/>
    <p:sldId id="339" r:id="rId15"/>
    <p:sldId id="341" r:id="rId16"/>
    <p:sldId id="343" r:id="rId17"/>
    <p:sldId id="347" r:id="rId18"/>
    <p:sldId id="348" r:id="rId19"/>
    <p:sldId id="349" r:id="rId20"/>
    <p:sldId id="344" r:id="rId21"/>
    <p:sldId id="346" r:id="rId22"/>
    <p:sldId id="350" r:id="rId23"/>
    <p:sldId id="352" r:id="rId24"/>
    <p:sldId id="354" r:id="rId25"/>
    <p:sldId id="35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54" autoAdjust="0"/>
    <p:restoredTop sz="92254" autoAdjust="0"/>
  </p:normalViewPr>
  <p:slideViewPr>
    <p:cSldViewPr snapToGrid="0">
      <p:cViewPr>
        <p:scale>
          <a:sx n="75" d="100"/>
          <a:sy n="75" d="100"/>
        </p:scale>
        <p:origin x="960" y="130"/>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12/1/2024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6510B-0D15-0D71-F4A9-5D6B3A27F9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79E88A-D888-9F66-719E-A510A6DB5E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0520D2-10D9-3D8D-21C7-4364083298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26E5AB-0C9D-2FE4-3045-8028F897D719}"/>
              </a:ext>
            </a:extLst>
          </p:cNvPr>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1496594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FCA40-353E-556F-AC4F-8AEF09B0A5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FB0529-44FD-EFB9-D341-EAF2777ADA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9226E0-383F-BAB9-925B-D11146B018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133278-D175-79A9-8729-1477AB68BB8D}"/>
              </a:ext>
            </a:extLst>
          </p:cNvPr>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4160651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D6AD2-5101-AA2C-D02C-BCAC3A024C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2A3A7A-049B-77B5-AC25-C354BF521D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11BB3B-D594-C8B0-0E6F-A4F5E3A61E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763E75D-0BCA-1CC4-1337-AB7FFAD98D3C}"/>
              </a:ext>
            </a:extLst>
          </p:cNvPr>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889334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51929-B640-5C06-DB50-CF7BD77DD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BBF192-CFE5-9426-2B54-56917CB82E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FE8862-9C83-769F-AD96-79FA35DCA8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8173BE-3F03-7DB5-1C0D-E6CEA455039E}"/>
              </a:ext>
            </a:extLst>
          </p:cNvPr>
          <p:cNvSpPr>
            <a:spLocks noGrp="1"/>
          </p:cNvSpPr>
          <p:nvPr>
            <p:ph type="sldNum" sz="quarter" idx="5"/>
          </p:nvPr>
        </p:nvSpPr>
        <p:spPr/>
        <p:txBody>
          <a:bodyPr/>
          <a:lstStyle/>
          <a:p>
            <a:fld id="{D4B9A9E5-4F7F-4A7D-9DE1-899232329269}" type="slidenum">
              <a:rPr lang="en-US" smtClean="0"/>
              <a:t>13</a:t>
            </a:fld>
            <a:endParaRPr lang="en-US" dirty="0"/>
          </a:p>
        </p:txBody>
      </p:sp>
    </p:spTree>
    <p:extLst>
      <p:ext uri="{BB962C8B-B14F-4D97-AF65-F5344CB8AC3E}">
        <p14:creationId xmlns:p14="http://schemas.microsoft.com/office/powerpoint/2010/main" val="1341422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B9CD-C176-168E-D842-68EAB0689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60222E-E133-7D63-8D57-A4DFEC976A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97A575-BACF-6B47-9464-24BB0FA6DB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E23C03-DC2E-7DEE-4ADB-328C7813CA7B}"/>
              </a:ext>
            </a:extLst>
          </p:cNvPr>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1741210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5C529-6F12-4E57-7731-A189CE6403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05267-9B19-AA71-1D20-0FF6D146B9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83196B-1B1B-4578-2729-E653B23BB8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C12D6A-016B-1113-F744-76E09BDEA7A6}"/>
              </a:ext>
            </a:extLst>
          </p:cNvPr>
          <p:cNvSpPr>
            <a:spLocks noGrp="1"/>
          </p:cNvSpPr>
          <p:nvPr>
            <p:ph type="sldNum" sz="quarter" idx="5"/>
          </p:nvPr>
        </p:nvSpPr>
        <p:spPr/>
        <p:txBody>
          <a:bodyPr/>
          <a:lstStyle/>
          <a:p>
            <a:fld id="{D4B9A9E5-4F7F-4A7D-9DE1-899232329269}" type="slidenum">
              <a:rPr lang="en-US" smtClean="0"/>
              <a:t>15</a:t>
            </a:fld>
            <a:endParaRPr lang="en-US" dirty="0"/>
          </a:p>
        </p:txBody>
      </p:sp>
    </p:spTree>
    <p:extLst>
      <p:ext uri="{BB962C8B-B14F-4D97-AF65-F5344CB8AC3E}">
        <p14:creationId xmlns:p14="http://schemas.microsoft.com/office/powerpoint/2010/main" val="4280957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BA55B-9B78-AD10-ECD4-E2D39EDC67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44CFB0-BF98-6F22-798F-3DF0221126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AECD6B-41C5-ECD6-2DE4-79BEA9A3F6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3DCC07-B380-34CB-2E95-EAB106489038}"/>
              </a:ext>
            </a:extLst>
          </p:cNvPr>
          <p:cNvSpPr>
            <a:spLocks noGrp="1"/>
          </p:cNvSpPr>
          <p:nvPr>
            <p:ph type="sldNum" sz="quarter" idx="5"/>
          </p:nvPr>
        </p:nvSpPr>
        <p:spPr/>
        <p:txBody>
          <a:bodyPr/>
          <a:lstStyle/>
          <a:p>
            <a:fld id="{D4B9A9E5-4F7F-4A7D-9DE1-899232329269}" type="slidenum">
              <a:rPr lang="en-US" smtClean="0"/>
              <a:t>16</a:t>
            </a:fld>
            <a:endParaRPr lang="en-US" dirty="0"/>
          </a:p>
        </p:txBody>
      </p:sp>
    </p:spTree>
    <p:extLst>
      <p:ext uri="{BB962C8B-B14F-4D97-AF65-F5344CB8AC3E}">
        <p14:creationId xmlns:p14="http://schemas.microsoft.com/office/powerpoint/2010/main" val="2749208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66829-ED92-8CF8-C09E-2230CF3608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000E38-AE06-9058-FED2-721F9E6260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EEECFC-314D-2403-84FE-73A417EC25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98C474-7730-3E35-E93C-B3A9F13D8D37}"/>
              </a:ext>
            </a:extLst>
          </p:cNvPr>
          <p:cNvSpPr>
            <a:spLocks noGrp="1"/>
          </p:cNvSpPr>
          <p:nvPr>
            <p:ph type="sldNum" sz="quarter" idx="5"/>
          </p:nvPr>
        </p:nvSpPr>
        <p:spPr/>
        <p:txBody>
          <a:bodyPr/>
          <a:lstStyle/>
          <a:p>
            <a:fld id="{D4B9A9E5-4F7F-4A7D-9DE1-899232329269}" type="slidenum">
              <a:rPr lang="en-US" smtClean="0"/>
              <a:t>17</a:t>
            </a:fld>
            <a:endParaRPr lang="en-US" dirty="0"/>
          </a:p>
        </p:txBody>
      </p:sp>
    </p:spTree>
    <p:extLst>
      <p:ext uri="{BB962C8B-B14F-4D97-AF65-F5344CB8AC3E}">
        <p14:creationId xmlns:p14="http://schemas.microsoft.com/office/powerpoint/2010/main" val="1711694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E2B26-906C-4984-28EE-94311DB882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B805F-E266-25C2-C245-E58EAF758F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23DBD2-DFFF-EFDA-B961-95CE6242FC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15592E-0999-0E4B-84FF-40BAF3CA9D73}"/>
              </a:ext>
            </a:extLst>
          </p:cNvPr>
          <p:cNvSpPr>
            <a:spLocks noGrp="1"/>
          </p:cNvSpPr>
          <p:nvPr>
            <p:ph type="sldNum" sz="quarter" idx="5"/>
          </p:nvPr>
        </p:nvSpPr>
        <p:spPr/>
        <p:txBody>
          <a:bodyPr/>
          <a:lstStyle/>
          <a:p>
            <a:fld id="{D4B9A9E5-4F7F-4A7D-9DE1-899232329269}" type="slidenum">
              <a:rPr lang="en-US" smtClean="0"/>
              <a:t>18</a:t>
            </a:fld>
            <a:endParaRPr lang="en-US" dirty="0"/>
          </a:p>
        </p:txBody>
      </p:sp>
    </p:spTree>
    <p:extLst>
      <p:ext uri="{BB962C8B-B14F-4D97-AF65-F5344CB8AC3E}">
        <p14:creationId xmlns:p14="http://schemas.microsoft.com/office/powerpoint/2010/main" val="1616889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00B08-FF1D-C64E-93F6-AA5FF59EE5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6A6203-0C43-FC00-6B1D-7C0FD26C0D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FB6804-18B1-9615-67B5-77E5B8855F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2D7D8B-CF00-9654-19A9-DB2D3DA91CF4}"/>
              </a:ext>
            </a:extLst>
          </p:cNvPr>
          <p:cNvSpPr>
            <a:spLocks noGrp="1"/>
          </p:cNvSpPr>
          <p:nvPr>
            <p:ph type="sldNum" sz="quarter" idx="5"/>
          </p:nvPr>
        </p:nvSpPr>
        <p:spPr/>
        <p:txBody>
          <a:bodyPr/>
          <a:lstStyle/>
          <a:p>
            <a:fld id="{D4B9A9E5-4F7F-4A7D-9DE1-899232329269}" type="slidenum">
              <a:rPr lang="en-US" smtClean="0"/>
              <a:t>19</a:t>
            </a:fld>
            <a:endParaRPr lang="en-US" dirty="0"/>
          </a:p>
        </p:txBody>
      </p:sp>
    </p:spTree>
    <p:extLst>
      <p:ext uri="{BB962C8B-B14F-4D97-AF65-F5344CB8AC3E}">
        <p14:creationId xmlns:p14="http://schemas.microsoft.com/office/powerpoint/2010/main" val="311313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3984229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1FC8E-744E-5F17-3DC4-EE05E0E58E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DF883C-83BF-B898-5D48-D74494BBAD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667E4B-71AA-D6AC-48D7-13349CD480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F29368-55B9-C849-A721-468B12C98AF1}"/>
              </a:ext>
            </a:extLst>
          </p:cNvPr>
          <p:cNvSpPr>
            <a:spLocks noGrp="1"/>
          </p:cNvSpPr>
          <p:nvPr>
            <p:ph type="sldNum" sz="quarter" idx="5"/>
          </p:nvPr>
        </p:nvSpPr>
        <p:spPr/>
        <p:txBody>
          <a:bodyPr/>
          <a:lstStyle/>
          <a:p>
            <a:fld id="{D4B9A9E5-4F7F-4A7D-9DE1-899232329269}" type="slidenum">
              <a:rPr lang="en-US" smtClean="0"/>
              <a:t>20</a:t>
            </a:fld>
            <a:endParaRPr lang="en-US" dirty="0"/>
          </a:p>
        </p:txBody>
      </p:sp>
    </p:spTree>
    <p:extLst>
      <p:ext uri="{BB962C8B-B14F-4D97-AF65-F5344CB8AC3E}">
        <p14:creationId xmlns:p14="http://schemas.microsoft.com/office/powerpoint/2010/main" val="4165371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5BEA9-BF5D-269B-9810-912B2D6E27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CC55F4-6BAE-437A-4D34-49B82AB96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6625F-8806-4CD4-7078-8F33C4596F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1FF740-8A46-25F0-2E4D-2710CCC29CF5}"/>
              </a:ext>
            </a:extLst>
          </p:cNvPr>
          <p:cNvSpPr>
            <a:spLocks noGrp="1"/>
          </p:cNvSpPr>
          <p:nvPr>
            <p:ph type="sldNum" sz="quarter" idx="5"/>
          </p:nvPr>
        </p:nvSpPr>
        <p:spPr/>
        <p:txBody>
          <a:bodyPr/>
          <a:lstStyle/>
          <a:p>
            <a:fld id="{D4B9A9E5-4F7F-4A7D-9DE1-899232329269}" type="slidenum">
              <a:rPr lang="en-US" smtClean="0"/>
              <a:t>21</a:t>
            </a:fld>
            <a:endParaRPr lang="en-US" dirty="0"/>
          </a:p>
        </p:txBody>
      </p:sp>
    </p:spTree>
    <p:extLst>
      <p:ext uri="{BB962C8B-B14F-4D97-AF65-F5344CB8AC3E}">
        <p14:creationId xmlns:p14="http://schemas.microsoft.com/office/powerpoint/2010/main" val="725330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25806-5BB6-0EEC-319D-20502FE0EB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2E80-DA11-82C5-1132-08243CBBA0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7215F9-E020-49A7-42EE-0978FEC0F5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E8E172-36ED-05BC-C400-90236C0B915E}"/>
              </a:ext>
            </a:extLst>
          </p:cNvPr>
          <p:cNvSpPr>
            <a:spLocks noGrp="1"/>
          </p:cNvSpPr>
          <p:nvPr>
            <p:ph type="sldNum" sz="quarter" idx="5"/>
          </p:nvPr>
        </p:nvSpPr>
        <p:spPr/>
        <p:txBody>
          <a:bodyPr/>
          <a:lstStyle/>
          <a:p>
            <a:fld id="{D4B9A9E5-4F7F-4A7D-9DE1-899232329269}" type="slidenum">
              <a:rPr lang="en-US" smtClean="0"/>
              <a:t>22</a:t>
            </a:fld>
            <a:endParaRPr lang="en-US" dirty="0"/>
          </a:p>
        </p:txBody>
      </p:sp>
    </p:spTree>
    <p:extLst>
      <p:ext uri="{BB962C8B-B14F-4D97-AF65-F5344CB8AC3E}">
        <p14:creationId xmlns:p14="http://schemas.microsoft.com/office/powerpoint/2010/main" val="3252139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FAB9A-8FDB-FF72-7070-216913882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6E8F6F-D566-CFD7-F35F-730769F72B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7BE3A2-6F58-1803-F8B7-8766AD6FE3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510AE9-CB8D-EEA0-C4C1-49D898F247AB}"/>
              </a:ext>
            </a:extLst>
          </p:cNvPr>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4034817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BCFE3-3E4F-5951-4603-040F7A3C0A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287254-FCF4-9942-0875-05AA92FABD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10C98E-0655-50D1-0912-5F7B8DF5CA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1486B1-303F-64DA-F2E9-810324B5B2E3}"/>
              </a:ext>
            </a:extLst>
          </p:cNvPr>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3428978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03F5D-9D6E-5985-1408-56A86AA364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EA8179-D530-5856-C37A-784504BE24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15CE8D-4A51-A8B0-D971-43DE3DE0EB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23E664-AA54-7465-6152-1CA3EE4319CB}"/>
              </a:ext>
            </a:extLst>
          </p:cNvPr>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709050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83D6B-3190-067C-B96D-0CFFC7BB57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37F28B-44F4-898F-32AE-08521141D1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6668C7-FE0C-F2B3-2E6C-2FE40693DB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A1FF88-C6B1-7F89-5E52-ABFE872D814E}"/>
              </a:ext>
            </a:extLst>
          </p:cNvPr>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1892122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D2264-E08C-6079-7E1A-F2CF985F13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6FAD3F-2F17-B1D8-34D3-F4A6864041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F48CC0-8B94-C0B7-A095-ED2B23FD9E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170842-4971-7B6C-3133-CCD537886A6E}"/>
              </a:ext>
            </a:extLst>
          </p:cNvPr>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2692530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FCB4D-8AED-4BEF-A9DD-19EF977FB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A36158-2D5A-C8C5-738E-76F39B566A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B703A-4B9C-E9F8-D6CC-E645765D91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BE2D05-7099-024B-1C03-A5914BF84EEB}"/>
              </a:ext>
            </a:extLst>
          </p:cNvPr>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1295999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6C604-22EE-3431-D357-FDA5F09987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201F32-00C5-7C26-B22C-FDD7103BBD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62B9B8-3610-7806-047C-C1BD84E7FB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5EB3A6-B535-5F6C-2908-4AF8DF592A6F}"/>
              </a:ext>
            </a:extLst>
          </p:cNvPr>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18360307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dirty="0"/>
              <a:t>Click icon to add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dirty="0"/>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dirty="0"/>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41.gi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49.jpe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4.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sv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6096000" y="1282340"/>
            <a:ext cx="5674360" cy="3200400"/>
          </a:xfrm>
        </p:spPr>
        <p:txBody>
          <a:bodyPr>
            <a:normAutofit fontScale="90000"/>
          </a:bodyPr>
          <a:lstStyle/>
          <a:p>
            <a:r>
              <a:rPr lang="en-US" cap="none" dirty="0">
                <a:latin typeface="+mn-lt"/>
              </a:rPr>
              <a:t>Question Answering Using Large-language Models On A Minority Language (BASQUE)</a:t>
            </a:r>
          </a:p>
        </p:txBody>
      </p:sp>
      <p:sp>
        <p:nvSpPr>
          <p:cNvPr id="3" name="TextBox 2">
            <a:extLst>
              <a:ext uri="{FF2B5EF4-FFF2-40B4-BE49-F238E27FC236}">
                <a16:creationId xmlns:a16="http://schemas.microsoft.com/office/drawing/2014/main" id="{59DAA6F8-CB9B-2656-2650-BF5E0F70FE16}"/>
              </a:ext>
            </a:extLst>
          </p:cNvPr>
          <p:cNvSpPr txBox="1"/>
          <p:nvPr/>
        </p:nvSpPr>
        <p:spPr>
          <a:xfrm>
            <a:off x="5355772" y="5998028"/>
            <a:ext cx="6509657" cy="646331"/>
          </a:xfrm>
          <a:prstGeom prst="rect">
            <a:avLst/>
          </a:prstGeom>
          <a:noFill/>
        </p:spPr>
        <p:txBody>
          <a:bodyPr wrap="square" rtlCol="0">
            <a:spAutoFit/>
          </a:bodyPr>
          <a:lstStyle/>
          <a:p>
            <a:pPr algn="r"/>
            <a:r>
              <a:rPr lang="en-US" dirty="0">
                <a:solidFill>
                  <a:schemeClr val="bg1"/>
                </a:solidFill>
              </a:rPr>
              <a:t>Aimar Silvan, BME I9400 – Special Topics in Machine Learning Fall 2024, The City College of New York</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BBFDF4D-7806-5C8D-1338-3F89F46BAC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915F1-B0DB-C52C-091D-2A07B86460CF}"/>
              </a:ext>
            </a:extLst>
          </p:cNvPr>
          <p:cNvSpPr>
            <a:spLocks noGrp="1"/>
          </p:cNvSpPr>
          <p:nvPr>
            <p:ph type="title"/>
          </p:nvPr>
        </p:nvSpPr>
        <p:spPr>
          <a:xfrm>
            <a:off x="914398" y="260950"/>
            <a:ext cx="9621521" cy="723445"/>
          </a:xfrm>
        </p:spPr>
        <p:txBody>
          <a:bodyPr>
            <a:normAutofit/>
          </a:bodyPr>
          <a:lstStyle/>
          <a:p>
            <a:r>
              <a:rPr lang="en-US" cap="none" dirty="0">
                <a:solidFill>
                  <a:schemeClr val="bg1"/>
                </a:solidFill>
                <a:latin typeface="+mn-lt"/>
              </a:rPr>
              <a:t>Question Answering LLMs: nothing new out there</a:t>
            </a:r>
          </a:p>
        </p:txBody>
      </p:sp>
      <p:sp>
        <p:nvSpPr>
          <p:cNvPr id="3" name="Content Placeholder 2">
            <a:extLst>
              <a:ext uri="{FF2B5EF4-FFF2-40B4-BE49-F238E27FC236}">
                <a16:creationId xmlns:a16="http://schemas.microsoft.com/office/drawing/2014/main" id="{E51A2570-1548-7ECC-6026-4AC11155C3DB}"/>
              </a:ext>
            </a:extLst>
          </p:cNvPr>
          <p:cNvSpPr>
            <a:spLocks noGrp="1"/>
          </p:cNvSpPr>
          <p:nvPr>
            <p:ph sz="quarter" idx="10"/>
          </p:nvPr>
        </p:nvSpPr>
        <p:spPr>
          <a:xfrm>
            <a:off x="594484" y="1181303"/>
            <a:ext cx="9192984" cy="4417986"/>
          </a:xfrm>
        </p:spPr>
        <p:txBody>
          <a:bodyPr>
            <a:normAutofit/>
          </a:bodyPr>
          <a:lstStyle/>
          <a:p>
            <a:r>
              <a:rPr lang="en-US" b="0" dirty="0">
                <a:solidFill>
                  <a:schemeClr val="bg1"/>
                </a:solidFill>
              </a:rPr>
              <a:t>Both datasets have been well explored (11,976 citations on GS, as of Nov. 2024)</a:t>
            </a:r>
          </a:p>
          <a:p>
            <a:r>
              <a:rPr lang="en-US" b="0" dirty="0">
                <a:solidFill>
                  <a:schemeClr val="bg1"/>
                </a:solidFill>
              </a:rPr>
              <a:t>Performance Metrics:</a:t>
            </a:r>
          </a:p>
          <a:p>
            <a:pPr lvl="1"/>
            <a:r>
              <a:rPr lang="en-US" u="sng" dirty="0">
                <a:solidFill>
                  <a:schemeClr val="bg1"/>
                </a:solidFill>
              </a:rPr>
              <a:t>F1</a:t>
            </a:r>
            <a:r>
              <a:rPr lang="en-US" b="0" dirty="0">
                <a:solidFill>
                  <a:schemeClr val="bg1"/>
                </a:solidFill>
              </a:rPr>
              <a:t>: </a:t>
            </a:r>
            <a:r>
              <a:rPr lang="en-US" b="0" i="0" dirty="0">
                <a:solidFill>
                  <a:srgbClr val="E8E8E8"/>
                </a:solidFill>
                <a:effectLst/>
                <a:latin typeface="Google Sans"/>
              </a:rPr>
              <a:t>harmonic mean of precision and recall *</a:t>
            </a:r>
          </a:p>
          <a:p>
            <a:pPr lvl="2"/>
            <a:r>
              <a:rPr lang="en-US" b="0" dirty="0">
                <a:solidFill>
                  <a:srgbClr val="E8E8E8"/>
                </a:solidFill>
                <a:latin typeface="Google Sans"/>
              </a:rPr>
              <a:t>Precision: </a:t>
            </a:r>
            <a:r>
              <a:rPr lang="en-US" b="0" i="0" dirty="0">
                <a:solidFill>
                  <a:srgbClr val="E8E8E8"/>
                </a:solidFill>
                <a:effectLst/>
                <a:latin typeface="Google Sans"/>
              </a:rPr>
              <a:t>number of correct words divided by the number of words in the predicted answer</a:t>
            </a:r>
          </a:p>
          <a:p>
            <a:pPr lvl="2"/>
            <a:r>
              <a:rPr lang="en-US" b="0" dirty="0">
                <a:solidFill>
                  <a:srgbClr val="E8E8E8"/>
                </a:solidFill>
                <a:latin typeface="Google Sans"/>
              </a:rPr>
              <a:t>Recall: n</a:t>
            </a:r>
            <a:r>
              <a:rPr lang="en-US" b="0" i="0" dirty="0">
                <a:solidFill>
                  <a:srgbClr val="E8E8E8"/>
                </a:solidFill>
                <a:effectLst/>
                <a:latin typeface="Google Sans"/>
              </a:rPr>
              <a:t>umber of correct words divided by the number of words in the ground truth answer</a:t>
            </a:r>
            <a:endParaRPr lang="en-US" b="0" dirty="0">
              <a:solidFill>
                <a:schemeClr val="bg1"/>
              </a:solidFill>
            </a:endParaRPr>
          </a:p>
          <a:p>
            <a:pPr lvl="1"/>
            <a:r>
              <a:rPr lang="en-US" u="sng" dirty="0">
                <a:solidFill>
                  <a:schemeClr val="bg1"/>
                </a:solidFill>
              </a:rPr>
              <a:t>Exact Match</a:t>
            </a:r>
            <a:r>
              <a:rPr lang="en-US" b="0" dirty="0">
                <a:solidFill>
                  <a:schemeClr val="bg1"/>
                </a:solidFill>
              </a:rPr>
              <a:t>: </a:t>
            </a:r>
            <a:r>
              <a:rPr lang="en-US" b="0" i="0" dirty="0">
                <a:solidFill>
                  <a:srgbClr val="E8E8E8"/>
                </a:solidFill>
                <a:effectLst/>
                <a:latin typeface="Google Sans"/>
              </a:rPr>
              <a:t>binary measure (0 or 1) checking if the model outputs match one of the ground truth answers exactly *</a:t>
            </a:r>
            <a:endParaRPr lang="en-US" b="0" dirty="0">
              <a:solidFill>
                <a:schemeClr val="bg1"/>
              </a:solidFill>
            </a:endParaRPr>
          </a:p>
          <a:p>
            <a:endParaRPr lang="en-US" b="0" dirty="0">
              <a:solidFill>
                <a:schemeClr val="bg1"/>
              </a:solidFill>
            </a:endParaRPr>
          </a:p>
          <a:p>
            <a:r>
              <a:rPr lang="en-US" b="0" dirty="0">
                <a:solidFill>
                  <a:schemeClr val="bg1"/>
                </a:solidFill>
              </a:rPr>
              <a:t>Computers have beaten human performance:</a:t>
            </a:r>
          </a:p>
          <a:p>
            <a:endParaRPr lang="en-US" dirty="0">
              <a:solidFill>
                <a:schemeClr val="bg1"/>
              </a:solidFill>
            </a:endParaRPr>
          </a:p>
        </p:txBody>
      </p:sp>
      <p:sp>
        <p:nvSpPr>
          <p:cNvPr id="5" name="Slide Number Placeholder 4">
            <a:extLst>
              <a:ext uri="{FF2B5EF4-FFF2-40B4-BE49-F238E27FC236}">
                <a16:creationId xmlns:a16="http://schemas.microsoft.com/office/drawing/2014/main" id="{84433128-FD7B-1B40-BD00-2070C8A639CD}"/>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10</a:t>
            </a:fld>
            <a:endParaRPr lang="en-US" dirty="0"/>
          </a:p>
        </p:txBody>
      </p:sp>
      <p:sp>
        <p:nvSpPr>
          <p:cNvPr id="21" name="TextBox 20">
            <a:extLst>
              <a:ext uri="{FF2B5EF4-FFF2-40B4-BE49-F238E27FC236}">
                <a16:creationId xmlns:a16="http://schemas.microsoft.com/office/drawing/2014/main" id="{C42163D9-D7B1-3B13-042D-3E0CE891183B}"/>
              </a:ext>
            </a:extLst>
          </p:cNvPr>
          <p:cNvSpPr txBox="1"/>
          <p:nvPr/>
        </p:nvSpPr>
        <p:spPr>
          <a:xfrm>
            <a:off x="4425245" y="3580095"/>
            <a:ext cx="6110674" cy="461665"/>
          </a:xfrm>
          <a:prstGeom prst="rect">
            <a:avLst/>
          </a:prstGeom>
          <a:solidFill>
            <a:schemeClr val="tx1">
              <a:lumMod val="65000"/>
              <a:lumOff val="35000"/>
            </a:schemeClr>
          </a:solidFill>
          <a:ln>
            <a:solidFill>
              <a:schemeClr val="accent1"/>
            </a:solidFill>
          </a:ln>
        </p:spPr>
        <p:txBody>
          <a:bodyPr wrap="square">
            <a:spAutoFit/>
          </a:bodyPr>
          <a:lstStyle/>
          <a:p>
            <a:pPr lvl="1"/>
            <a:r>
              <a:rPr lang="en-US" sz="1200" b="0" dirty="0">
                <a:solidFill>
                  <a:schemeClr val="bg1"/>
                </a:solidFill>
              </a:rPr>
              <a:t>* For negative (empty, inexistent ground truth answer) examples, abstaining receives a score of 1, and any other response gets 0, for both exact match and F1</a:t>
            </a:r>
          </a:p>
        </p:txBody>
      </p:sp>
      <p:sp>
        <p:nvSpPr>
          <p:cNvPr id="22" name="Content Placeholder 2">
            <a:extLst>
              <a:ext uri="{FF2B5EF4-FFF2-40B4-BE49-F238E27FC236}">
                <a16:creationId xmlns:a16="http://schemas.microsoft.com/office/drawing/2014/main" id="{BD46A58A-43A2-69E3-608B-37CF6BAFAE83}"/>
              </a:ext>
            </a:extLst>
          </p:cNvPr>
          <p:cNvSpPr txBox="1">
            <a:spLocks/>
          </p:cNvSpPr>
          <p:nvPr/>
        </p:nvSpPr>
        <p:spPr>
          <a:xfrm>
            <a:off x="1416669" y="5247378"/>
            <a:ext cx="3454400" cy="6753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dirty="0">
                <a:solidFill>
                  <a:srgbClr val="FF0000"/>
                </a:solidFill>
              </a:rPr>
              <a:t>So how could I make it more interesting?</a:t>
            </a:r>
          </a:p>
        </p:txBody>
      </p:sp>
      <p:pic>
        <p:nvPicPr>
          <p:cNvPr id="23" name="Picture 22">
            <a:extLst>
              <a:ext uri="{FF2B5EF4-FFF2-40B4-BE49-F238E27FC236}">
                <a16:creationId xmlns:a16="http://schemas.microsoft.com/office/drawing/2014/main" id="{1D90DEC1-7469-0FFA-D838-5D42F2286AFC}"/>
              </a:ext>
            </a:extLst>
          </p:cNvPr>
          <p:cNvPicPr>
            <a:picLocks noChangeAspect="1"/>
          </p:cNvPicPr>
          <p:nvPr/>
        </p:nvPicPr>
        <p:blipFill>
          <a:blip r:embed="rId3"/>
          <a:stretch>
            <a:fillRect/>
          </a:stretch>
        </p:blipFill>
        <p:spPr>
          <a:xfrm>
            <a:off x="6096000" y="4131176"/>
            <a:ext cx="5735705" cy="2309376"/>
          </a:xfrm>
          <a:prstGeom prst="rect">
            <a:avLst/>
          </a:prstGeom>
        </p:spPr>
      </p:pic>
      <p:sp>
        <p:nvSpPr>
          <p:cNvPr id="24" name="TextBox 23">
            <a:extLst>
              <a:ext uri="{FF2B5EF4-FFF2-40B4-BE49-F238E27FC236}">
                <a16:creationId xmlns:a16="http://schemas.microsoft.com/office/drawing/2014/main" id="{AD278157-771D-B244-30CD-54D89938050C}"/>
              </a:ext>
            </a:extLst>
          </p:cNvPr>
          <p:cNvSpPr txBox="1"/>
          <p:nvPr/>
        </p:nvSpPr>
        <p:spPr>
          <a:xfrm>
            <a:off x="7753967" y="6440552"/>
            <a:ext cx="6106884" cy="276999"/>
          </a:xfrm>
          <a:prstGeom prst="rect">
            <a:avLst/>
          </a:prstGeom>
          <a:noFill/>
        </p:spPr>
        <p:txBody>
          <a:bodyPr wrap="square">
            <a:spAutoFit/>
          </a:bodyPr>
          <a:lstStyle/>
          <a:p>
            <a:r>
              <a:rPr lang="en-US" sz="1200" dirty="0">
                <a:solidFill>
                  <a:schemeClr val="bg1"/>
                </a:solidFill>
              </a:rPr>
              <a:t>https://rajpurkar.github.io/SQuAD-explorer/</a:t>
            </a:r>
          </a:p>
        </p:txBody>
      </p:sp>
    </p:spTree>
    <p:extLst>
      <p:ext uri="{BB962C8B-B14F-4D97-AF65-F5344CB8AC3E}">
        <p14:creationId xmlns:p14="http://schemas.microsoft.com/office/powerpoint/2010/main" val="30162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76CD00E-03B5-48A2-734C-E4634732187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8F00DF7-E2B5-432C-5ADA-B68E98D259EE}"/>
              </a:ext>
            </a:extLst>
          </p:cNvPr>
          <p:cNvSpPr/>
          <p:nvPr/>
        </p:nvSpPr>
        <p:spPr>
          <a:xfrm>
            <a:off x="513945" y="2287821"/>
            <a:ext cx="2815705" cy="357722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9F7F37-8C22-10B7-2597-E4DC1866F66F}"/>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Basque as a minority language</a:t>
            </a:r>
          </a:p>
        </p:txBody>
      </p:sp>
      <p:sp>
        <p:nvSpPr>
          <p:cNvPr id="3" name="Content Placeholder 2">
            <a:extLst>
              <a:ext uri="{FF2B5EF4-FFF2-40B4-BE49-F238E27FC236}">
                <a16:creationId xmlns:a16="http://schemas.microsoft.com/office/drawing/2014/main" id="{FB72F0C8-C44A-7589-A25F-B95FC5330E67}"/>
              </a:ext>
            </a:extLst>
          </p:cNvPr>
          <p:cNvSpPr>
            <a:spLocks noGrp="1"/>
          </p:cNvSpPr>
          <p:nvPr>
            <p:ph sz="quarter" idx="10"/>
          </p:nvPr>
        </p:nvSpPr>
        <p:spPr>
          <a:xfrm>
            <a:off x="594483" y="1181303"/>
            <a:ext cx="11499546" cy="976814"/>
          </a:xfrm>
        </p:spPr>
        <p:txBody>
          <a:bodyPr>
            <a:normAutofit/>
          </a:bodyPr>
          <a:lstStyle/>
          <a:p>
            <a:r>
              <a:rPr lang="en-US" dirty="0">
                <a:solidFill>
                  <a:schemeClr val="bg1"/>
                </a:solidFill>
              </a:rPr>
              <a:t>Most LLMs are trained mostly in English or other extensively used languages, which results in big biases towards these majority languages, but who thinks about the other language-speakers?</a:t>
            </a:r>
          </a:p>
        </p:txBody>
      </p:sp>
      <p:sp>
        <p:nvSpPr>
          <p:cNvPr id="7" name="Content Placeholder 2">
            <a:extLst>
              <a:ext uri="{FF2B5EF4-FFF2-40B4-BE49-F238E27FC236}">
                <a16:creationId xmlns:a16="http://schemas.microsoft.com/office/drawing/2014/main" id="{1ECBC865-DA5A-BAED-377D-20193E39BE44}"/>
              </a:ext>
            </a:extLst>
          </p:cNvPr>
          <p:cNvSpPr txBox="1">
            <a:spLocks/>
          </p:cNvSpPr>
          <p:nvPr/>
        </p:nvSpPr>
        <p:spPr>
          <a:xfrm>
            <a:off x="0" y="2158117"/>
            <a:ext cx="3567581" cy="3747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dirty="0">
              <a:solidFill>
                <a:schemeClr val="bg1"/>
              </a:solidFill>
            </a:endParaRPr>
          </a:p>
        </p:txBody>
      </p:sp>
      <p:pic>
        <p:nvPicPr>
          <p:cNvPr id="6" name="Picture 5">
            <a:extLst>
              <a:ext uri="{FF2B5EF4-FFF2-40B4-BE49-F238E27FC236}">
                <a16:creationId xmlns:a16="http://schemas.microsoft.com/office/drawing/2014/main" id="{90746A0A-6103-9B6B-E1C1-D8E442C9C2F1}"/>
              </a:ext>
            </a:extLst>
          </p:cNvPr>
          <p:cNvPicPr>
            <a:picLocks noChangeAspect="1"/>
          </p:cNvPicPr>
          <p:nvPr/>
        </p:nvPicPr>
        <p:blipFill>
          <a:blip r:embed="rId3"/>
          <a:stretch>
            <a:fillRect/>
          </a:stretch>
        </p:blipFill>
        <p:spPr>
          <a:xfrm>
            <a:off x="2571613" y="5282435"/>
            <a:ext cx="1271982" cy="712310"/>
          </a:xfrm>
          <a:prstGeom prst="rect">
            <a:avLst/>
          </a:prstGeom>
        </p:spPr>
      </p:pic>
      <p:pic>
        <p:nvPicPr>
          <p:cNvPr id="8198" name="Picture 6" descr="EUSKAL HERRIA ::: BASQUE COUNTRY">
            <a:extLst>
              <a:ext uri="{FF2B5EF4-FFF2-40B4-BE49-F238E27FC236}">
                <a16:creationId xmlns:a16="http://schemas.microsoft.com/office/drawing/2014/main" id="{6CA476F9-9643-C0A8-B6DA-8A2198EC52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292" y="2287820"/>
            <a:ext cx="2690559" cy="35772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3FA083A-E329-F5EE-2128-100AF701255F}"/>
              </a:ext>
            </a:extLst>
          </p:cNvPr>
          <p:cNvSpPr txBox="1"/>
          <p:nvPr/>
        </p:nvSpPr>
        <p:spPr>
          <a:xfrm>
            <a:off x="4429035" y="2690336"/>
            <a:ext cx="5868851" cy="1754326"/>
          </a:xfrm>
          <a:prstGeom prst="rect">
            <a:avLst/>
          </a:prstGeom>
          <a:noFill/>
        </p:spPr>
        <p:txBody>
          <a:bodyPr wrap="square">
            <a:spAutoFit/>
          </a:bodyPr>
          <a:lstStyle/>
          <a:p>
            <a:pPr marL="285750" indent="-285750">
              <a:buFont typeface="Arial" panose="020B0604020202020204" pitchFamily="34" charset="0"/>
              <a:buChar char="•"/>
            </a:pPr>
            <a:r>
              <a:rPr lang="en-US" b="0" dirty="0">
                <a:solidFill>
                  <a:schemeClr val="bg1"/>
                </a:solidFill>
              </a:rPr>
              <a:t>Around 806,000 people speak Basque, but in the Basque Country, only 30.6% of the population over 16 years old speaks Basque</a:t>
            </a:r>
          </a:p>
          <a:p>
            <a:pPr marL="285750" indent="-285750">
              <a:buFont typeface="Arial" panose="020B0604020202020204" pitchFamily="34" charset="0"/>
              <a:buChar char="•"/>
            </a:pPr>
            <a:r>
              <a:rPr lang="en-US" b="0" dirty="0">
                <a:solidFill>
                  <a:schemeClr val="bg1"/>
                </a:solidFill>
              </a:rPr>
              <a:t>It is unrelated to all known languages</a:t>
            </a:r>
          </a:p>
          <a:p>
            <a:pPr marL="285750" indent="-285750">
              <a:buFont typeface="Arial" panose="020B0604020202020204" pitchFamily="34" charset="0"/>
              <a:buChar char="•"/>
            </a:pPr>
            <a:r>
              <a:rPr lang="en-US" b="0" dirty="0">
                <a:solidFill>
                  <a:schemeClr val="bg1"/>
                </a:solidFill>
              </a:rPr>
              <a:t>Its origin is older than that of any other language in Europe</a:t>
            </a:r>
          </a:p>
        </p:txBody>
      </p:sp>
      <p:sp>
        <p:nvSpPr>
          <p:cNvPr id="14" name="TextBox 13">
            <a:extLst>
              <a:ext uri="{FF2B5EF4-FFF2-40B4-BE49-F238E27FC236}">
                <a16:creationId xmlns:a16="http://schemas.microsoft.com/office/drawing/2014/main" id="{A5A94CA3-1690-173D-7540-51825A3639C8}"/>
              </a:ext>
            </a:extLst>
          </p:cNvPr>
          <p:cNvSpPr txBox="1"/>
          <p:nvPr/>
        </p:nvSpPr>
        <p:spPr>
          <a:xfrm>
            <a:off x="4221544" y="2260231"/>
            <a:ext cx="6106884" cy="369332"/>
          </a:xfrm>
          <a:prstGeom prst="rect">
            <a:avLst/>
          </a:prstGeom>
          <a:noFill/>
        </p:spPr>
        <p:txBody>
          <a:bodyPr wrap="square">
            <a:spAutoFit/>
          </a:bodyPr>
          <a:lstStyle/>
          <a:p>
            <a:r>
              <a:rPr lang="en-US" b="0" u="sng" dirty="0">
                <a:solidFill>
                  <a:schemeClr val="bg1"/>
                </a:solidFill>
              </a:rPr>
              <a:t>Some fun facts:</a:t>
            </a:r>
          </a:p>
        </p:txBody>
      </p:sp>
    </p:spTree>
    <p:extLst>
      <p:ext uri="{BB962C8B-B14F-4D97-AF65-F5344CB8AC3E}">
        <p14:creationId xmlns:p14="http://schemas.microsoft.com/office/powerpoint/2010/main" val="289608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p:bldP spid="12"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035714C-ABA0-65F2-4B6E-22ED1CD716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529417-F006-AB7F-E215-992EB74AF018}"/>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Basque as a minority language</a:t>
            </a:r>
          </a:p>
        </p:txBody>
      </p:sp>
      <p:sp>
        <p:nvSpPr>
          <p:cNvPr id="3" name="Content Placeholder 2">
            <a:extLst>
              <a:ext uri="{FF2B5EF4-FFF2-40B4-BE49-F238E27FC236}">
                <a16:creationId xmlns:a16="http://schemas.microsoft.com/office/drawing/2014/main" id="{6B0F2B40-11AC-70FE-5C39-865A0095C57D}"/>
              </a:ext>
            </a:extLst>
          </p:cNvPr>
          <p:cNvSpPr>
            <a:spLocks noGrp="1"/>
          </p:cNvSpPr>
          <p:nvPr>
            <p:ph sz="quarter" idx="10"/>
          </p:nvPr>
        </p:nvSpPr>
        <p:spPr>
          <a:xfrm>
            <a:off x="594483" y="1181303"/>
            <a:ext cx="11499546" cy="976814"/>
          </a:xfrm>
        </p:spPr>
        <p:txBody>
          <a:bodyPr>
            <a:normAutofit/>
          </a:bodyPr>
          <a:lstStyle/>
          <a:p>
            <a:r>
              <a:rPr lang="en-US" b="0" dirty="0">
                <a:solidFill>
                  <a:schemeClr val="bg1"/>
                </a:solidFill>
              </a:rPr>
              <a:t>Increased efforts towards LLMs on minority languages:</a:t>
            </a:r>
          </a:p>
        </p:txBody>
      </p:sp>
      <p:sp>
        <p:nvSpPr>
          <p:cNvPr id="8" name="Rectangle 1">
            <a:extLst>
              <a:ext uri="{FF2B5EF4-FFF2-40B4-BE49-F238E27FC236}">
                <a16:creationId xmlns:a16="http://schemas.microsoft.com/office/drawing/2014/main" id="{5F8E9C42-1CC2-1261-C1B0-927C4FFB956C}"/>
              </a:ext>
            </a:extLst>
          </p:cNvPr>
          <p:cNvSpPr>
            <a:spLocks noChangeArrowheads="1"/>
          </p:cNvSpPr>
          <p:nvPr/>
        </p:nvSpPr>
        <p:spPr bwMode="auto">
          <a:xfrm>
            <a:off x="740226" y="1683199"/>
            <a:ext cx="10152185" cy="646331"/>
          </a:xfrm>
          <a:prstGeom prst="rect">
            <a:avLst/>
          </a:prstGeom>
          <a:solidFill>
            <a:schemeClr val="bg1">
              <a:lumMod val="5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strike="noStrike" cap="none" normalizeH="0" baseline="0" dirty="0">
                <a:ln>
                  <a:noFill/>
                </a:ln>
                <a:solidFill>
                  <a:schemeClr val="bg1"/>
                </a:solidFill>
                <a:effectLst/>
                <a:latin typeface="Arial" panose="020B0604020202020204" pitchFamily="34" charset="0"/>
              </a:rPr>
              <a:t>Perez, N., Cuadros, M., &amp; Bengoetxea, J. (2024). </a:t>
            </a:r>
            <a:r>
              <a:rPr kumimoji="0" lang="en-US" altLang="en-US" sz="1800" i="1" strike="noStrike" cap="none" normalizeH="0" baseline="0" dirty="0">
                <a:ln>
                  <a:noFill/>
                </a:ln>
                <a:solidFill>
                  <a:schemeClr val="bg1"/>
                </a:solidFill>
                <a:effectLst/>
                <a:latin typeface="Arial" panose="020B0604020202020204" pitchFamily="34" charset="0"/>
              </a:rPr>
              <a:t>EuSQuAD: Automatically Translated and Aligned SQuAD2.0 for Basque</a:t>
            </a:r>
            <a:r>
              <a:rPr kumimoji="0" lang="en-US" altLang="en-US" sz="1800" b="0" i="0" strike="noStrike" cap="none" normalizeH="0" baseline="0" dirty="0">
                <a:ln>
                  <a:noFill/>
                </a:ln>
                <a:solidFill>
                  <a:schemeClr val="bg1"/>
                </a:solidFill>
                <a:effectLst/>
                <a:latin typeface="Arial" panose="020B0604020202020204" pitchFamily="34" charset="0"/>
              </a:rPr>
              <a:t>. ArXiv. https://arxiv.org/abs/2404.12177</a:t>
            </a:r>
          </a:p>
        </p:txBody>
      </p:sp>
      <p:sp>
        <p:nvSpPr>
          <p:cNvPr id="11" name="Rectangle 3">
            <a:extLst>
              <a:ext uri="{FF2B5EF4-FFF2-40B4-BE49-F238E27FC236}">
                <a16:creationId xmlns:a16="http://schemas.microsoft.com/office/drawing/2014/main" id="{23520A6E-9C93-A54A-AA25-471EFA015FAE}"/>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9205F0F8-A8AA-41D6-42F6-5704EDD53B73}"/>
              </a:ext>
            </a:extLst>
          </p:cNvPr>
          <p:cNvSpPr>
            <a:spLocks noChangeArrowheads="1"/>
          </p:cNvSpPr>
          <p:nvPr/>
        </p:nvSpPr>
        <p:spPr bwMode="auto">
          <a:xfrm>
            <a:off x="944442" y="2582289"/>
            <a:ext cx="5005826"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Roboto Mono" panose="020F0502020204030204" pitchFamily="49" charset="0"/>
              </a:rPr>
              <a:t>Beyoncé Giselle Knowles-Carter (/biːˈjɒnseɪ/ bee-YON-say) (born September 4, 1981) is an American singer, songwriter, record producer and actress. Born and raised in Houston, Texas, she performed in various singing and dancing competitions as a child, and rose to fame in the late 1990s as lead singer of R&amp;B girl-group Destiny's Child. Managed by her father, Mathew Knowles, the group became one of the world's best-selling girl groups of all time. Their hiatus saw the release of Beyoncé's debut album, Dangerously in Love (2003), which established her as a solo artist worldwide, earned five Grammy Awards and featured the Billboard Hot 100 number-one singles "Crazy in Love" and "Baby Boy".</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29ECB5C3-0963-505E-BF80-4252CB1CB3ED}"/>
              </a:ext>
            </a:extLst>
          </p:cNvPr>
          <p:cNvSpPr>
            <a:spLocks noChangeArrowheads="1"/>
          </p:cNvSpPr>
          <p:nvPr/>
        </p:nvSpPr>
        <p:spPr bwMode="auto">
          <a:xfrm>
            <a:off x="6378225" y="2628224"/>
            <a:ext cx="5005826"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1000" dirty="0">
                <a:solidFill>
                  <a:schemeClr val="bg1"/>
                </a:solidFill>
                <a:latin typeface="Roboto Mono" panose="020F0502020204030204" pitchFamily="49" charset="0"/>
              </a:rPr>
              <a:t>Beyonce Giselle Knowles-Carter (New York, Ameriketako Estatu Batuak, 1981eko irailaren 4a) estatubatuar abeslari, kantautore, ekoizle eta aktorea da. Houstonen (Texas) jaio eta hazi zen, eta txikitan hainbat kantu eta dantza lehiaketatan aritu zen, eta 1990eko hamarkadaren amaieran Destiny 's Child R &amp; B neska taldeko abeslari nagusi gisa ospea lortu zuen. Bere aitak, Mathew Knowlesek, zuzentzen zuen taldea munduko neska talde salduenetako bat bihurtu zen. Haien hiatoek Beyonceren debut albuma argitaratu zuten, Dangerously in Love (2003), mundu osoan bakarlari gisa ezarri zuena, bost Grammy Sari irabazi zituen eta \"Crazy in Love\" eta \"Baby Boy\" singleak aurkeztu zituen.</a:t>
            </a:r>
          </a:p>
        </p:txBody>
      </p:sp>
      <p:sp>
        <p:nvSpPr>
          <p:cNvPr id="17" name="TextBox 16">
            <a:extLst>
              <a:ext uri="{FF2B5EF4-FFF2-40B4-BE49-F238E27FC236}">
                <a16:creationId xmlns:a16="http://schemas.microsoft.com/office/drawing/2014/main" id="{1D5A1659-AA47-3F9B-3EAE-5F8516E2F132}"/>
              </a:ext>
            </a:extLst>
          </p:cNvPr>
          <p:cNvSpPr txBox="1"/>
          <p:nvPr/>
        </p:nvSpPr>
        <p:spPr>
          <a:xfrm>
            <a:off x="6344256" y="4791102"/>
            <a:ext cx="6107288" cy="246221"/>
          </a:xfrm>
          <a:prstGeom prst="rect">
            <a:avLst/>
          </a:prstGeom>
          <a:noFill/>
        </p:spPr>
        <p:txBody>
          <a:bodyPr wrap="square">
            <a:spAutoFit/>
          </a:bodyPr>
          <a:lstStyle/>
          <a:p>
            <a:r>
              <a:rPr lang="en-US" sz="1000" dirty="0">
                <a:solidFill>
                  <a:schemeClr val="bg1"/>
                </a:solidFill>
                <a:latin typeface="Roboto Mono" panose="020F0502020204030204" pitchFamily="49" charset="0"/>
              </a:rPr>
              <a:t>Noiz hasi zen Beyonce ezagun egiten?</a:t>
            </a:r>
          </a:p>
        </p:txBody>
      </p:sp>
      <p:sp>
        <p:nvSpPr>
          <p:cNvPr id="18" name="TextBox 17">
            <a:extLst>
              <a:ext uri="{FF2B5EF4-FFF2-40B4-BE49-F238E27FC236}">
                <a16:creationId xmlns:a16="http://schemas.microsoft.com/office/drawing/2014/main" id="{85A6EA38-67B3-E0B3-8B37-9B2F45DB7BF0}"/>
              </a:ext>
            </a:extLst>
          </p:cNvPr>
          <p:cNvSpPr txBox="1"/>
          <p:nvPr/>
        </p:nvSpPr>
        <p:spPr>
          <a:xfrm>
            <a:off x="944442" y="4791102"/>
            <a:ext cx="6107288" cy="246221"/>
          </a:xfrm>
          <a:prstGeom prst="rect">
            <a:avLst/>
          </a:prstGeom>
          <a:noFill/>
        </p:spPr>
        <p:txBody>
          <a:bodyPr wrap="square">
            <a:spAutoFit/>
          </a:bodyPr>
          <a:lstStyle/>
          <a:p>
            <a:r>
              <a:rPr lang="en-US" sz="1000" dirty="0">
                <a:solidFill>
                  <a:schemeClr val="bg1"/>
                </a:solidFill>
                <a:latin typeface="Roboto Mono" panose="020F0502020204030204" pitchFamily="49" charset="0"/>
              </a:rPr>
              <a:t>When did Beyonce start becoming popular?</a:t>
            </a:r>
          </a:p>
        </p:txBody>
      </p:sp>
      <p:sp>
        <p:nvSpPr>
          <p:cNvPr id="19" name="TextBox 18">
            <a:extLst>
              <a:ext uri="{FF2B5EF4-FFF2-40B4-BE49-F238E27FC236}">
                <a16:creationId xmlns:a16="http://schemas.microsoft.com/office/drawing/2014/main" id="{D2ABE8B3-76F1-3265-8821-DA3FBC75517C}"/>
              </a:ext>
            </a:extLst>
          </p:cNvPr>
          <p:cNvSpPr txBox="1"/>
          <p:nvPr/>
        </p:nvSpPr>
        <p:spPr>
          <a:xfrm>
            <a:off x="6344256" y="5261209"/>
            <a:ext cx="6107288" cy="400110"/>
          </a:xfrm>
          <a:prstGeom prst="rect">
            <a:avLst/>
          </a:prstGeom>
          <a:noFill/>
        </p:spPr>
        <p:txBody>
          <a:bodyPr wrap="square">
            <a:spAutoFit/>
          </a:bodyPr>
          <a:lstStyle/>
          <a:p>
            <a:r>
              <a:rPr lang="en-US" sz="1000" dirty="0">
                <a:solidFill>
                  <a:schemeClr val="bg1"/>
                </a:solidFill>
                <a:latin typeface="Roboto Mono" panose="020F0502020204030204" pitchFamily="49" charset="0"/>
              </a:rPr>
              <a:t>{"text": ["1990eko hamarkadaren amaieran"],</a:t>
            </a:r>
          </a:p>
          <a:p>
            <a:r>
              <a:rPr lang="en-US" sz="1000" dirty="0">
                <a:solidFill>
                  <a:schemeClr val="bg1"/>
                </a:solidFill>
                <a:latin typeface="Roboto Mono" panose="020F0502020204030204" pitchFamily="49" charset="0"/>
              </a:rPr>
              <a:t> "answer_start": [253]}}</a:t>
            </a:r>
          </a:p>
        </p:txBody>
      </p:sp>
      <p:sp>
        <p:nvSpPr>
          <p:cNvPr id="20" name="TextBox 19">
            <a:extLst>
              <a:ext uri="{FF2B5EF4-FFF2-40B4-BE49-F238E27FC236}">
                <a16:creationId xmlns:a16="http://schemas.microsoft.com/office/drawing/2014/main" id="{B641BC81-D681-E28D-FDAA-4B3E3FF8CD06}"/>
              </a:ext>
            </a:extLst>
          </p:cNvPr>
          <p:cNvSpPr txBox="1"/>
          <p:nvPr/>
        </p:nvSpPr>
        <p:spPr>
          <a:xfrm>
            <a:off x="944442" y="5261209"/>
            <a:ext cx="6107288" cy="400110"/>
          </a:xfrm>
          <a:prstGeom prst="rect">
            <a:avLst/>
          </a:prstGeom>
          <a:noFill/>
        </p:spPr>
        <p:txBody>
          <a:bodyPr wrap="square">
            <a:spAutoFit/>
          </a:bodyPr>
          <a:lstStyle/>
          <a:p>
            <a:r>
              <a:rPr lang="en-US" sz="1000" dirty="0">
                <a:solidFill>
                  <a:schemeClr val="bg1"/>
                </a:solidFill>
                <a:latin typeface="Roboto Mono" panose="020F0502020204030204" pitchFamily="49" charset="0"/>
              </a:rPr>
              <a:t>{"text": [ "in the late 1990s" ],</a:t>
            </a:r>
          </a:p>
          <a:p>
            <a:r>
              <a:rPr lang="en-US" sz="1000" dirty="0">
                <a:solidFill>
                  <a:schemeClr val="bg1"/>
                </a:solidFill>
                <a:latin typeface="Roboto Mono" panose="020F0502020204030204" pitchFamily="49" charset="0"/>
              </a:rPr>
              <a:t>"answer_start": [ 269 ] }</a:t>
            </a:r>
          </a:p>
        </p:txBody>
      </p:sp>
      <p:sp>
        <p:nvSpPr>
          <p:cNvPr id="21" name="TextBox 20">
            <a:extLst>
              <a:ext uri="{FF2B5EF4-FFF2-40B4-BE49-F238E27FC236}">
                <a16:creationId xmlns:a16="http://schemas.microsoft.com/office/drawing/2014/main" id="{B0E7C612-B0CC-42E4-6407-6FB2C2B0DE9D}"/>
              </a:ext>
            </a:extLst>
          </p:cNvPr>
          <p:cNvSpPr txBox="1"/>
          <p:nvPr/>
        </p:nvSpPr>
        <p:spPr>
          <a:xfrm>
            <a:off x="2177229" y="6020978"/>
            <a:ext cx="7546078" cy="369332"/>
          </a:xfrm>
          <a:prstGeom prst="rect">
            <a:avLst/>
          </a:prstGeom>
          <a:noFill/>
        </p:spPr>
        <p:txBody>
          <a:bodyPr wrap="square">
            <a:spAutoFit/>
          </a:bodyPr>
          <a:lstStyle/>
          <a:p>
            <a:r>
              <a:rPr lang="en-US" b="1" u="sng" dirty="0">
                <a:solidFill>
                  <a:srgbClr val="FF0000"/>
                </a:solidFill>
              </a:rPr>
              <a:t>1:1 translation of the SQuAD2.0 Dataset (including negative answers) </a:t>
            </a:r>
          </a:p>
        </p:txBody>
      </p:sp>
    </p:spTree>
    <p:extLst>
      <p:ext uri="{BB962C8B-B14F-4D97-AF65-F5344CB8AC3E}">
        <p14:creationId xmlns:p14="http://schemas.microsoft.com/office/powerpoint/2010/main" val="56839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3" grpId="0"/>
      <p:bldP spid="15" grpId="0"/>
      <p:bldP spid="17" grpId="0"/>
      <p:bldP spid="18" grpId="0"/>
      <p:bldP spid="19"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B335DC-D958-9E3A-E149-2F36BC24AB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CA5643-42ED-9DFA-2CC5-9F6E73167F49}"/>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Working my way through the task</a:t>
            </a:r>
          </a:p>
        </p:txBody>
      </p:sp>
      <p:sp>
        <p:nvSpPr>
          <p:cNvPr id="3" name="Content Placeholder 2">
            <a:extLst>
              <a:ext uri="{FF2B5EF4-FFF2-40B4-BE49-F238E27FC236}">
                <a16:creationId xmlns:a16="http://schemas.microsoft.com/office/drawing/2014/main" id="{FBE07486-B69B-6330-9508-523511257234}"/>
              </a:ext>
            </a:extLst>
          </p:cNvPr>
          <p:cNvSpPr>
            <a:spLocks noGrp="1"/>
          </p:cNvSpPr>
          <p:nvPr>
            <p:ph sz="quarter" idx="10"/>
          </p:nvPr>
        </p:nvSpPr>
        <p:spPr>
          <a:xfrm>
            <a:off x="594483" y="1181303"/>
            <a:ext cx="11499546" cy="976814"/>
          </a:xfrm>
        </p:spPr>
        <p:txBody>
          <a:bodyPr>
            <a:normAutofit/>
          </a:bodyPr>
          <a:lstStyle/>
          <a:p>
            <a:r>
              <a:rPr lang="en-US" b="0" dirty="0">
                <a:solidFill>
                  <a:schemeClr val="bg1"/>
                </a:solidFill>
              </a:rPr>
              <a:t>My first approach: try to replicate a previous implementation (using SQuAD2.0, and BERT)</a:t>
            </a:r>
          </a:p>
          <a:p>
            <a:r>
              <a:rPr lang="en-US" dirty="0">
                <a:solidFill>
                  <a:schemeClr val="bg1"/>
                </a:solidFill>
              </a:rPr>
              <a:t>The BERT model</a:t>
            </a:r>
          </a:p>
          <a:p>
            <a:endParaRPr lang="en-US" b="0" dirty="0">
              <a:solidFill>
                <a:schemeClr val="bg1"/>
              </a:solidFill>
            </a:endParaRPr>
          </a:p>
          <a:p>
            <a:endParaRPr lang="en-US" b="0" dirty="0">
              <a:solidFill>
                <a:schemeClr val="bg1"/>
              </a:solidFill>
            </a:endParaRPr>
          </a:p>
        </p:txBody>
      </p:sp>
      <p:sp>
        <p:nvSpPr>
          <p:cNvPr id="11" name="Rectangle 3">
            <a:extLst>
              <a:ext uri="{FF2B5EF4-FFF2-40B4-BE49-F238E27FC236}">
                <a16:creationId xmlns:a16="http://schemas.microsoft.com/office/drawing/2014/main" id="{32BEA729-EA92-C5CB-C022-0FF4150A656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6" name="Picture 2" descr="Google BERT Update Set to Re-Shape Google's Understanding of Users - Vizion  Interactive">
            <a:extLst>
              <a:ext uri="{FF2B5EF4-FFF2-40B4-BE49-F238E27FC236}">
                <a16:creationId xmlns:a16="http://schemas.microsoft.com/office/drawing/2014/main" id="{E10A7000-549F-CC7E-45C6-5FB77CD83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6147" y="1844805"/>
            <a:ext cx="4346040" cy="1477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55B6F6F-0E42-2BF8-C84A-1125080E49CF}"/>
              </a:ext>
            </a:extLst>
          </p:cNvPr>
          <p:cNvSpPr txBox="1"/>
          <p:nvPr/>
        </p:nvSpPr>
        <p:spPr>
          <a:xfrm>
            <a:off x="914398" y="3645372"/>
            <a:ext cx="5868851" cy="2031325"/>
          </a:xfrm>
          <a:prstGeom prst="rect">
            <a:avLst/>
          </a:prstGeom>
          <a:noFill/>
        </p:spPr>
        <p:txBody>
          <a:bodyPr wrap="square">
            <a:spAutoFit/>
          </a:bodyPr>
          <a:lstStyle/>
          <a:p>
            <a:pPr marL="285750" indent="-285750">
              <a:buFont typeface="Arial" panose="020B0604020202020204" pitchFamily="34" charset="0"/>
              <a:buChar char="•"/>
            </a:pPr>
            <a:r>
              <a:rPr lang="en-US" b="0" dirty="0">
                <a:solidFill>
                  <a:schemeClr val="bg1"/>
                </a:solidFill>
              </a:rPr>
              <a:t>Self-supervised pre-training on English corpus:</a:t>
            </a:r>
          </a:p>
          <a:p>
            <a:pPr marL="742950" lvl="1" indent="-285750">
              <a:buFont typeface="Arial" panose="020B0604020202020204" pitchFamily="34" charset="0"/>
              <a:buChar char="•"/>
            </a:pPr>
            <a:r>
              <a:rPr lang="en-US" dirty="0">
                <a:solidFill>
                  <a:schemeClr val="bg1"/>
                </a:solidFill>
              </a:rPr>
              <a:t>Masked Language Modelling (try  to predict missing word)</a:t>
            </a:r>
          </a:p>
          <a:p>
            <a:pPr marL="742950" lvl="1" indent="-285750">
              <a:buFont typeface="Arial" panose="020B0604020202020204" pitchFamily="34" charset="0"/>
              <a:buChar char="•"/>
            </a:pPr>
            <a:r>
              <a:rPr lang="en-US" b="0" dirty="0">
                <a:solidFill>
                  <a:schemeClr val="bg1"/>
                </a:solidFill>
              </a:rPr>
              <a:t>Next Sentence Prediction (learn if the next sentence is a continuation of a given sentence)</a:t>
            </a:r>
          </a:p>
          <a:p>
            <a:pPr marL="285750" indent="-285750">
              <a:buFont typeface="Arial" panose="020B0604020202020204" pitchFamily="34" charset="0"/>
              <a:buChar char="•"/>
            </a:pPr>
            <a:r>
              <a:rPr lang="en-US" b="0" dirty="0">
                <a:solidFill>
                  <a:schemeClr val="bg1"/>
                </a:solidFill>
              </a:rPr>
              <a:t>Has </a:t>
            </a:r>
            <a:r>
              <a:rPr lang="en-US" b="1" dirty="0">
                <a:solidFill>
                  <a:schemeClr val="bg1"/>
                </a:solidFill>
              </a:rPr>
              <a:t>bidirectional understanding </a:t>
            </a:r>
            <a:r>
              <a:rPr lang="en-US" b="0" dirty="0">
                <a:solidFill>
                  <a:schemeClr val="bg1"/>
                </a:solidFill>
              </a:rPr>
              <a:t>of sen</a:t>
            </a:r>
            <a:r>
              <a:rPr lang="en-US" dirty="0">
                <a:solidFill>
                  <a:schemeClr val="bg1"/>
                </a:solidFill>
              </a:rPr>
              <a:t>tences</a:t>
            </a:r>
          </a:p>
          <a:p>
            <a:pPr marL="285750" indent="-285750">
              <a:buFont typeface="Arial" panose="020B0604020202020204" pitchFamily="34" charset="0"/>
              <a:buChar char="•"/>
            </a:pPr>
            <a:endParaRPr lang="en-US" b="0" dirty="0">
              <a:solidFill>
                <a:schemeClr val="bg1"/>
              </a:solidFill>
            </a:endParaRPr>
          </a:p>
        </p:txBody>
      </p:sp>
      <p:sp>
        <p:nvSpPr>
          <p:cNvPr id="5" name="Arrow: Right 4">
            <a:extLst>
              <a:ext uri="{FF2B5EF4-FFF2-40B4-BE49-F238E27FC236}">
                <a16:creationId xmlns:a16="http://schemas.microsoft.com/office/drawing/2014/main" id="{478188AC-902D-B5FB-9569-0BA707347566}"/>
              </a:ext>
            </a:extLst>
          </p:cNvPr>
          <p:cNvSpPr/>
          <p:nvPr/>
        </p:nvSpPr>
        <p:spPr>
          <a:xfrm>
            <a:off x="6429167" y="4359208"/>
            <a:ext cx="457200" cy="2528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4774E78-849D-B4B6-EE19-F17CD37DE9AF}"/>
              </a:ext>
            </a:extLst>
          </p:cNvPr>
          <p:cNvSpPr txBox="1"/>
          <p:nvPr/>
        </p:nvSpPr>
        <p:spPr>
          <a:xfrm>
            <a:off x="7313787" y="4025642"/>
            <a:ext cx="2262819" cy="923330"/>
          </a:xfrm>
          <a:prstGeom prst="rect">
            <a:avLst/>
          </a:prstGeom>
          <a:noFill/>
        </p:spPr>
        <p:txBody>
          <a:bodyPr wrap="square" rtlCol="0">
            <a:spAutoFit/>
          </a:bodyPr>
          <a:lstStyle/>
          <a:p>
            <a:pPr algn="ctr"/>
            <a:r>
              <a:rPr lang="en-US" dirty="0">
                <a:solidFill>
                  <a:schemeClr val="bg1"/>
                </a:solidFill>
              </a:rPr>
              <a:t>Inner Representation of Language using 110M parameters</a:t>
            </a:r>
          </a:p>
        </p:txBody>
      </p:sp>
      <p:sp>
        <p:nvSpPr>
          <p:cNvPr id="23" name="TextBox 22">
            <a:extLst>
              <a:ext uri="{FF2B5EF4-FFF2-40B4-BE49-F238E27FC236}">
                <a16:creationId xmlns:a16="http://schemas.microsoft.com/office/drawing/2014/main" id="{07AE20D8-66E4-5CEC-5233-7AE86E2F6AC2}"/>
              </a:ext>
            </a:extLst>
          </p:cNvPr>
          <p:cNvSpPr txBox="1"/>
          <p:nvPr/>
        </p:nvSpPr>
        <p:spPr>
          <a:xfrm>
            <a:off x="321879" y="6433948"/>
            <a:ext cx="6107288" cy="369332"/>
          </a:xfrm>
          <a:prstGeom prst="rect">
            <a:avLst/>
          </a:prstGeom>
          <a:noFill/>
        </p:spPr>
        <p:txBody>
          <a:bodyPr wrap="square">
            <a:spAutoFit/>
          </a:bodyPr>
          <a:lstStyle/>
          <a:p>
            <a:r>
              <a:rPr lang="en-US" dirty="0">
                <a:solidFill>
                  <a:schemeClr val="bg1"/>
                </a:solidFill>
              </a:rPr>
              <a:t>https://huggingface.co/google-bert/bert-base-uncased</a:t>
            </a:r>
          </a:p>
        </p:txBody>
      </p:sp>
    </p:spTree>
    <p:extLst>
      <p:ext uri="{BB962C8B-B14F-4D97-AF65-F5344CB8AC3E}">
        <p14:creationId xmlns:p14="http://schemas.microsoft.com/office/powerpoint/2010/main" val="19771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E489E8D-35CA-87AF-50D9-4C0089D621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46D821-BE92-BB1D-B7A9-77FB401B6C1E}"/>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Working my way through the task</a:t>
            </a:r>
          </a:p>
        </p:txBody>
      </p:sp>
      <p:sp>
        <p:nvSpPr>
          <p:cNvPr id="3" name="Content Placeholder 2">
            <a:extLst>
              <a:ext uri="{FF2B5EF4-FFF2-40B4-BE49-F238E27FC236}">
                <a16:creationId xmlns:a16="http://schemas.microsoft.com/office/drawing/2014/main" id="{9FC3960A-BCC7-9169-443B-25813E096BE4}"/>
              </a:ext>
            </a:extLst>
          </p:cNvPr>
          <p:cNvSpPr>
            <a:spLocks noGrp="1"/>
          </p:cNvSpPr>
          <p:nvPr>
            <p:ph sz="quarter" idx="10"/>
          </p:nvPr>
        </p:nvSpPr>
        <p:spPr>
          <a:xfrm>
            <a:off x="594483" y="1181303"/>
            <a:ext cx="11499546" cy="976814"/>
          </a:xfrm>
        </p:spPr>
        <p:txBody>
          <a:bodyPr>
            <a:normAutofit/>
          </a:bodyPr>
          <a:lstStyle/>
          <a:p>
            <a:r>
              <a:rPr lang="en-US" dirty="0">
                <a:solidFill>
                  <a:schemeClr val="bg1"/>
                </a:solidFill>
              </a:rPr>
              <a:t>The BERT model</a:t>
            </a:r>
          </a:p>
          <a:p>
            <a:endParaRPr lang="en-US" b="0" dirty="0">
              <a:solidFill>
                <a:schemeClr val="bg1"/>
              </a:solidFill>
            </a:endParaRPr>
          </a:p>
          <a:p>
            <a:endParaRPr lang="en-US" b="0" dirty="0">
              <a:solidFill>
                <a:schemeClr val="bg1"/>
              </a:solidFill>
            </a:endParaRPr>
          </a:p>
        </p:txBody>
      </p:sp>
      <p:sp>
        <p:nvSpPr>
          <p:cNvPr id="11" name="Rectangle 3">
            <a:extLst>
              <a:ext uri="{FF2B5EF4-FFF2-40B4-BE49-F238E27FC236}">
                <a16:creationId xmlns:a16="http://schemas.microsoft.com/office/drawing/2014/main" id="{27BBD456-10D5-C45C-48B4-99C8944A4BA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6" name="Picture 2" descr="Google BERT Update Set to Re-Shape Google's Understanding of Users - Vizion  Interactive">
            <a:extLst>
              <a:ext uri="{FF2B5EF4-FFF2-40B4-BE49-F238E27FC236}">
                <a16:creationId xmlns:a16="http://schemas.microsoft.com/office/drawing/2014/main" id="{BE7EC85B-E40E-24E1-4BEC-729885981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6583" y="1085048"/>
            <a:ext cx="1964084" cy="6677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9E02051-4AB6-6AEB-AEC8-0A852564FA40}"/>
              </a:ext>
            </a:extLst>
          </p:cNvPr>
          <p:cNvSpPr txBox="1"/>
          <p:nvPr/>
        </p:nvSpPr>
        <p:spPr>
          <a:xfrm>
            <a:off x="594483" y="2019314"/>
            <a:ext cx="7054917" cy="369332"/>
          </a:xfrm>
          <a:prstGeom prst="rect">
            <a:avLst/>
          </a:prstGeom>
          <a:noFill/>
        </p:spPr>
        <p:txBody>
          <a:bodyPr wrap="square">
            <a:spAutoFit/>
          </a:bodyPr>
          <a:lstStyle/>
          <a:p>
            <a:r>
              <a:rPr lang="en-US" dirty="0">
                <a:solidFill>
                  <a:schemeClr val="bg1"/>
                </a:solidFill>
              </a:rPr>
              <a:t>How do we train it to predict an answer from a given text?</a:t>
            </a:r>
            <a:endParaRPr lang="en-US" b="0" dirty="0">
              <a:solidFill>
                <a:schemeClr val="bg1"/>
              </a:solidFill>
            </a:endParaRPr>
          </a:p>
        </p:txBody>
      </p:sp>
      <p:sp>
        <p:nvSpPr>
          <p:cNvPr id="10" name="TextBox 9">
            <a:extLst>
              <a:ext uri="{FF2B5EF4-FFF2-40B4-BE49-F238E27FC236}">
                <a16:creationId xmlns:a16="http://schemas.microsoft.com/office/drawing/2014/main" id="{6AF1F736-4538-8FD9-4F25-0A1B14B2F9AE}"/>
              </a:ext>
            </a:extLst>
          </p:cNvPr>
          <p:cNvSpPr txBox="1"/>
          <p:nvPr/>
        </p:nvSpPr>
        <p:spPr>
          <a:xfrm>
            <a:off x="594483" y="2651081"/>
            <a:ext cx="2262819" cy="369332"/>
          </a:xfrm>
          <a:prstGeom prst="rect">
            <a:avLst/>
          </a:prstGeom>
          <a:noFill/>
        </p:spPr>
        <p:txBody>
          <a:bodyPr wrap="square" rtlCol="0">
            <a:spAutoFit/>
          </a:bodyPr>
          <a:lstStyle/>
          <a:p>
            <a:pPr algn="ctr"/>
            <a:r>
              <a:rPr lang="en-US" b="1" dirty="0">
                <a:solidFill>
                  <a:schemeClr val="bg1"/>
                </a:solidFill>
              </a:rPr>
              <a:t>Very clever solution:</a:t>
            </a:r>
          </a:p>
        </p:txBody>
      </p:sp>
      <p:sp>
        <p:nvSpPr>
          <p:cNvPr id="12" name="TextBox 11">
            <a:extLst>
              <a:ext uri="{FF2B5EF4-FFF2-40B4-BE49-F238E27FC236}">
                <a16:creationId xmlns:a16="http://schemas.microsoft.com/office/drawing/2014/main" id="{F019CCBD-9440-1C4D-7102-F8672C336886}"/>
              </a:ext>
            </a:extLst>
          </p:cNvPr>
          <p:cNvSpPr txBox="1"/>
          <p:nvPr/>
        </p:nvSpPr>
        <p:spPr>
          <a:xfrm>
            <a:off x="707372" y="3023455"/>
            <a:ext cx="5868851" cy="2031325"/>
          </a:xfrm>
          <a:prstGeom prst="rect">
            <a:avLst/>
          </a:prstGeom>
          <a:noFill/>
        </p:spPr>
        <p:txBody>
          <a:bodyPr wrap="square" rtlCol="0">
            <a:spAutoFit/>
          </a:bodyPr>
          <a:lstStyle/>
          <a:p>
            <a:pPr marL="342900" indent="-342900">
              <a:buFont typeface="+mj-lt"/>
              <a:buAutoNum type="arabicPeriod"/>
            </a:pPr>
            <a:r>
              <a:rPr lang="en-US" dirty="0">
                <a:solidFill>
                  <a:schemeClr val="bg1"/>
                </a:solidFill>
              </a:rPr>
              <a:t>Feed it the </a:t>
            </a:r>
            <a:r>
              <a:rPr lang="en-US" u="sng" dirty="0">
                <a:solidFill>
                  <a:schemeClr val="bg1"/>
                </a:solidFill>
              </a:rPr>
              <a:t>tokenized</a:t>
            </a:r>
            <a:r>
              <a:rPr lang="en-US" dirty="0">
                <a:solidFill>
                  <a:schemeClr val="bg1"/>
                </a:solidFill>
              </a:rPr>
              <a:t> </a:t>
            </a:r>
            <a:r>
              <a:rPr lang="en-US" i="1" dirty="0">
                <a:solidFill>
                  <a:schemeClr val="accent6"/>
                </a:solidFill>
              </a:rPr>
              <a:t>context</a:t>
            </a:r>
            <a:r>
              <a:rPr lang="en-US" i="1" dirty="0">
                <a:solidFill>
                  <a:schemeClr val="bg1"/>
                </a:solidFill>
              </a:rPr>
              <a:t>,</a:t>
            </a:r>
            <a:r>
              <a:rPr lang="en-US" dirty="0">
                <a:solidFill>
                  <a:schemeClr val="bg1"/>
                </a:solidFill>
              </a:rPr>
              <a:t> </a:t>
            </a:r>
            <a:r>
              <a:rPr lang="en-US" i="1" dirty="0">
                <a:solidFill>
                  <a:schemeClr val="accent4"/>
                </a:solidFill>
              </a:rPr>
              <a:t>question</a:t>
            </a:r>
            <a:r>
              <a:rPr lang="en-US" dirty="0">
                <a:solidFill>
                  <a:schemeClr val="bg1"/>
                </a:solidFill>
              </a:rPr>
              <a:t> and </a:t>
            </a:r>
            <a:r>
              <a:rPr lang="en-US" i="1" dirty="0">
                <a:solidFill>
                  <a:schemeClr val="accent2"/>
                </a:solidFill>
              </a:rPr>
              <a:t>answer</a:t>
            </a:r>
          </a:p>
          <a:p>
            <a:pPr marL="342900" indent="-342900">
              <a:buFont typeface="+mj-lt"/>
              <a:buAutoNum type="arabicPeriod"/>
            </a:pPr>
            <a:r>
              <a:rPr lang="en-US" dirty="0">
                <a:solidFill>
                  <a:schemeClr val="bg1"/>
                </a:solidFill>
              </a:rPr>
              <a:t>For each </a:t>
            </a:r>
            <a:r>
              <a:rPr lang="en-US" u="sng" dirty="0">
                <a:solidFill>
                  <a:schemeClr val="bg1"/>
                </a:solidFill>
              </a:rPr>
              <a:t>token</a:t>
            </a:r>
            <a:r>
              <a:rPr lang="en-US" dirty="0">
                <a:solidFill>
                  <a:schemeClr val="bg1"/>
                </a:solidFill>
              </a:rPr>
              <a:t> in the </a:t>
            </a:r>
            <a:r>
              <a:rPr lang="en-US" i="1" dirty="0">
                <a:solidFill>
                  <a:schemeClr val="accent6"/>
                </a:solidFill>
              </a:rPr>
              <a:t>context</a:t>
            </a:r>
            <a:r>
              <a:rPr lang="en-US" dirty="0">
                <a:solidFill>
                  <a:schemeClr val="bg1"/>
                </a:solidFill>
              </a:rPr>
              <a:t>, predict the probabilities of it being either the start or the end of the </a:t>
            </a:r>
            <a:r>
              <a:rPr lang="en-US" i="1" dirty="0">
                <a:solidFill>
                  <a:schemeClr val="accent2"/>
                </a:solidFill>
              </a:rPr>
              <a:t>answer</a:t>
            </a:r>
            <a:r>
              <a:rPr lang="en-US" i="1" dirty="0">
                <a:solidFill>
                  <a:schemeClr val="bg1"/>
                </a:solidFill>
              </a:rPr>
              <a:t>, </a:t>
            </a:r>
            <a:r>
              <a:rPr lang="en-US" dirty="0">
                <a:solidFill>
                  <a:schemeClr val="bg1"/>
                </a:solidFill>
              </a:rPr>
              <a:t>this process is called predicting the </a:t>
            </a:r>
            <a:r>
              <a:rPr lang="en-US" i="1" dirty="0">
                <a:solidFill>
                  <a:schemeClr val="accent5"/>
                </a:solidFill>
              </a:rPr>
              <a:t>logits</a:t>
            </a:r>
            <a:endParaRPr lang="en-US" i="1" u="sng" dirty="0">
              <a:solidFill>
                <a:schemeClr val="bg1"/>
              </a:solidFill>
            </a:endParaRPr>
          </a:p>
          <a:p>
            <a:pPr marL="342900" indent="-342900">
              <a:buFont typeface="+mj-lt"/>
              <a:buAutoNum type="arabicPeriod"/>
            </a:pPr>
            <a:r>
              <a:rPr lang="en-US" dirty="0">
                <a:solidFill>
                  <a:schemeClr val="bg1"/>
                </a:solidFill>
              </a:rPr>
              <a:t>Compare </a:t>
            </a:r>
            <a:r>
              <a:rPr lang="en-US" dirty="0">
                <a:solidFill>
                  <a:schemeClr val="accent5"/>
                </a:solidFill>
              </a:rPr>
              <a:t>predicted logits </a:t>
            </a:r>
            <a:r>
              <a:rPr lang="en-US" dirty="0">
                <a:solidFill>
                  <a:schemeClr val="bg1"/>
                </a:solidFill>
              </a:rPr>
              <a:t>vs. </a:t>
            </a:r>
            <a:r>
              <a:rPr lang="en-US" dirty="0">
                <a:solidFill>
                  <a:schemeClr val="accent5"/>
                </a:solidFill>
              </a:rPr>
              <a:t>ground truth logits</a:t>
            </a:r>
            <a:r>
              <a:rPr lang="en-US" dirty="0">
                <a:solidFill>
                  <a:schemeClr val="bg1"/>
                </a:solidFill>
              </a:rPr>
              <a:t>:       		</a:t>
            </a:r>
            <a:r>
              <a:rPr lang="en-US" b="1" dirty="0">
                <a:solidFill>
                  <a:schemeClr val="bg1"/>
                </a:solidFill>
              </a:rPr>
              <a:t>cross-entropy-loss</a:t>
            </a:r>
          </a:p>
          <a:p>
            <a:pPr marL="342900" indent="-342900">
              <a:buFont typeface="+mj-lt"/>
              <a:buAutoNum type="arabicPeriod"/>
            </a:pPr>
            <a:r>
              <a:rPr lang="en-US" dirty="0">
                <a:solidFill>
                  <a:schemeClr val="bg1"/>
                </a:solidFill>
              </a:rPr>
              <a:t>Backpropagate</a:t>
            </a:r>
          </a:p>
        </p:txBody>
      </p:sp>
      <p:pic>
        <p:nvPicPr>
          <p:cNvPr id="11268" name="Picture 4" descr="View Diagram">
            <a:extLst>
              <a:ext uri="{FF2B5EF4-FFF2-40B4-BE49-F238E27FC236}">
                <a16:creationId xmlns:a16="http://schemas.microsoft.com/office/drawing/2014/main" id="{8A611332-08D7-AF8C-3CC2-5EE5A325E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5792" y="1600232"/>
            <a:ext cx="5294065" cy="43804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485CCC6-5229-8F36-0505-29C7D4B94B7C}"/>
              </a:ext>
            </a:extLst>
          </p:cNvPr>
          <p:cNvSpPr txBox="1"/>
          <p:nvPr/>
        </p:nvSpPr>
        <p:spPr>
          <a:xfrm>
            <a:off x="912288" y="5297679"/>
            <a:ext cx="1051980" cy="369332"/>
          </a:xfrm>
          <a:prstGeom prst="rect">
            <a:avLst/>
          </a:prstGeom>
          <a:noFill/>
        </p:spPr>
        <p:txBody>
          <a:bodyPr wrap="square" rtlCol="0">
            <a:spAutoFit/>
          </a:bodyPr>
          <a:lstStyle/>
          <a:p>
            <a:pPr algn="ctr"/>
            <a:r>
              <a:rPr lang="en-US" b="1" dirty="0">
                <a:solidFill>
                  <a:schemeClr val="bg1"/>
                </a:solidFill>
              </a:rPr>
              <a:t>REPEAT</a:t>
            </a:r>
          </a:p>
        </p:txBody>
      </p:sp>
      <p:sp>
        <p:nvSpPr>
          <p:cNvPr id="8" name="TextBox 7">
            <a:extLst>
              <a:ext uri="{FF2B5EF4-FFF2-40B4-BE49-F238E27FC236}">
                <a16:creationId xmlns:a16="http://schemas.microsoft.com/office/drawing/2014/main" id="{9A7840DA-0087-5174-1FC1-FB5CB1C8C104}"/>
              </a:ext>
            </a:extLst>
          </p:cNvPr>
          <p:cNvSpPr txBox="1"/>
          <p:nvPr/>
        </p:nvSpPr>
        <p:spPr>
          <a:xfrm>
            <a:off x="1847551" y="5307365"/>
            <a:ext cx="432805" cy="369332"/>
          </a:xfrm>
          <a:prstGeom prst="rect">
            <a:avLst/>
          </a:prstGeom>
          <a:noFill/>
        </p:spPr>
        <p:txBody>
          <a:bodyPr wrap="square" rtlCol="0">
            <a:spAutoFit/>
          </a:bodyPr>
          <a:lstStyle/>
          <a:p>
            <a:pPr algn="ctr"/>
            <a:r>
              <a:rPr lang="en-US" b="1" dirty="0">
                <a:solidFill>
                  <a:schemeClr val="bg1"/>
                </a:solidFill>
              </a:rPr>
              <a:t>A</a:t>
            </a:r>
          </a:p>
        </p:txBody>
      </p:sp>
      <p:sp>
        <p:nvSpPr>
          <p:cNvPr id="13" name="TextBox 12">
            <a:extLst>
              <a:ext uri="{FF2B5EF4-FFF2-40B4-BE49-F238E27FC236}">
                <a16:creationId xmlns:a16="http://schemas.microsoft.com/office/drawing/2014/main" id="{17E8CF75-1935-97C5-D5CA-7B6D764C1D59}"/>
              </a:ext>
            </a:extLst>
          </p:cNvPr>
          <p:cNvSpPr txBox="1"/>
          <p:nvPr/>
        </p:nvSpPr>
        <p:spPr>
          <a:xfrm>
            <a:off x="2146982" y="5308968"/>
            <a:ext cx="649728" cy="369332"/>
          </a:xfrm>
          <a:prstGeom prst="rect">
            <a:avLst/>
          </a:prstGeom>
          <a:noFill/>
        </p:spPr>
        <p:txBody>
          <a:bodyPr wrap="square" rtlCol="0">
            <a:spAutoFit/>
          </a:bodyPr>
          <a:lstStyle/>
          <a:p>
            <a:pPr algn="ctr"/>
            <a:r>
              <a:rPr lang="en-US" b="1" dirty="0">
                <a:solidFill>
                  <a:schemeClr val="bg1"/>
                </a:solidFill>
              </a:rPr>
              <a:t>LOT</a:t>
            </a:r>
          </a:p>
        </p:txBody>
      </p:sp>
      <p:sp>
        <p:nvSpPr>
          <p:cNvPr id="14" name="TextBox 13">
            <a:extLst>
              <a:ext uri="{FF2B5EF4-FFF2-40B4-BE49-F238E27FC236}">
                <a16:creationId xmlns:a16="http://schemas.microsoft.com/office/drawing/2014/main" id="{850566DA-67C1-D31C-231D-5DAE0A1DED39}"/>
              </a:ext>
            </a:extLst>
          </p:cNvPr>
          <p:cNvSpPr txBox="1"/>
          <p:nvPr/>
        </p:nvSpPr>
        <p:spPr>
          <a:xfrm>
            <a:off x="2941751" y="5297679"/>
            <a:ext cx="2624458" cy="369332"/>
          </a:xfrm>
          <a:prstGeom prst="rect">
            <a:avLst/>
          </a:prstGeom>
          <a:noFill/>
        </p:spPr>
        <p:txBody>
          <a:bodyPr wrap="square" rtlCol="0">
            <a:spAutoFit/>
          </a:bodyPr>
          <a:lstStyle/>
          <a:p>
            <a:pPr algn="ctr"/>
            <a:r>
              <a:rPr lang="en-US" dirty="0">
                <a:solidFill>
                  <a:srgbClr val="FF0000"/>
                </a:solidFill>
              </a:rPr>
              <a:t>Seriously, a lot</a:t>
            </a:r>
          </a:p>
        </p:txBody>
      </p:sp>
      <p:sp>
        <p:nvSpPr>
          <p:cNvPr id="16" name="TextBox 15">
            <a:extLst>
              <a:ext uri="{FF2B5EF4-FFF2-40B4-BE49-F238E27FC236}">
                <a16:creationId xmlns:a16="http://schemas.microsoft.com/office/drawing/2014/main" id="{165AAD7F-58A3-A920-2DB1-C4753239337C}"/>
              </a:ext>
            </a:extLst>
          </p:cNvPr>
          <p:cNvSpPr txBox="1"/>
          <p:nvPr/>
        </p:nvSpPr>
        <p:spPr>
          <a:xfrm>
            <a:off x="1270053" y="5676697"/>
            <a:ext cx="6107288" cy="369332"/>
          </a:xfrm>
          <a:prstGeom prst="rect">
            <a:avLst/>
          </a:prstGeom>
          <a:noFill/>
        </p:spPr>
        <p:txBody>
          <a:bodyPr wrap="square">
            <a:spAutoFit/>
          </a:bodyPr>
          <a:lstStyle/>
          <a:p>
            <a:pPr algn="ctr"/>
            <a:r>
              <a:rPr lang="en-US" dirty="0">
                <a:solidFill>
                  <a:srgbClr val="FF0000"/>
                </a:solidFill>
              </a:rPr>
              <a:t>~ 24 hours for each attempt at training</a:t>
            </a:r>
          </a:p>
        </p:txBody>
      </p:sp>
    </p:spTree>
    <p:extLst>
      <p:ext uri="{BB962C8B-B14F-4D97-AF65-F5344CB8AC3E}">
        <p14:creationId xmlns:p14="http://schemas.microsoft.com/office/powerpoint/2010/main" val="15479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7" grpId="0"/>
      <p:bldP spid="8" grpId="0"/>
      <p:bldP spid="13" grpId="0"/>
      <p:bldP spid="14"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A33CD91-BFF9-FF73-B0E9-E8BBE10354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7C547C-6B73-6C0E-2E11-6C6DAFE571B6}"/>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a problem with the datasets</a:t>
            </a:r>
          </a:p>
        </p:txBody>
      </p:sp>
      <p:sp>
        <p:nvSpPr>
          <p:cNvPr id="11" name="Rectangle 3">
            <a:extLst>
              <a:ext uri="{FF2B5EF4-FFF2-40B4-BE49-F238E27FC236}">
                <a16:creationId xmlns:a16="http://schemas.microsoft.com/office/drawing/2014/main" id="{F9AB60E5-D00C-D835-9981-60661DC3669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Content Placeholder 2">
            <a:extLst>
              <a:ext uri="{FF2B5EF4-FFF2-40B4-BE49-F238E27FC236}">
                <a16:creationId xmlns:a16="http://schemas.microsoft.com/office/drawing/2014/main" id="{A583EE31-F8C2-86EF-D81B-96CB6EAC5C64}"/>
              </a:ext>
            </a:extLst>
          </p:cNvPr>
          <p:cNvSpPr txBox="1">
            <a:spLocks/>
          </p:cNvSpPr>
          <p:nvPr/>
        </p:nvSpPr>
        <p:spPr>
          <a:xfrm>
            <a:off x="733423" y="1088570"/>
            <a:ext cx="11005459" cy="2110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cap="none" dirty="0">
                <a:solidFill>
                  <a:schemeClr val="bg1"/>
                </a:solidFill>
                <a:latin typeface="+mn-lt"/>
              </a:rPr>
              <a:t>And after struggling with setting up the models and the datasets for training, I started training… </a:t>
            </a:r>
          </a:p>
          <a:p>
            <a:pPr marL="0" indent="0">
              <a:buNone/>
            </a:pPr>
            <a:r>
              <a:rPr lang="en-US" b="0" dirty="0">
                <a:solidFill>
                  <a:schemeClr val="bg1"/>
                </a:solidFill>
              </a:rPr>
              <a:t>But I made the biggest mistake someone can make in ML:</a:t>
            </a:r>
          </a:p>
          <a:p>
            <a:pPr marL="0" indent="0">
              <a:buNone/>
            </a:pPr>
            <a:endParaRPr lang="en-US" b="0" dirty="0">
              <a:solidFill>
                <a:schemeClr val="bg1"/>
              </a:solidFill>
            </a:endParaRPr>
          </a:p>
        </p:txBody>
      </p:sp>
      <p:sp>
        <p:nvSpPr>
          <p:cNvPr id="8" name="TextBox 7">
            <a:extLst>
              <a:ext uri="{FF2B5EF4-FFF2-40B4-BE49-F238E27FC236}">
                <a16:creationId xmlns:a16="http://schemas.microsoft.com/office/drawing/2014/main" id="{EAE5CFAB-C3C8-D983-8311-AC1EC6CC8AC9}"/>
              </a:ext>
            </a:extLst>
          </p:cNvPr>
          <p:cNvSpPr txBox="1"/>
          <p:nvPr/>
        </p:nvSpPr>
        <p:spPr>
          <a:xfrm>
            <a:off x="7638394" y="1479400"/>
            <a:ext cx="7546078" cy="369332"/>
          </a:xfrm>
          <a:prstGeom prst="rect">
            <a:avLst/>
          </a:prstGeom>
          <a:noFill/>
        </p:spPr>
        <p:txBody>
          <a:bodyPr wrap="square">
            <a:spAutoFit/>
          </a:bodyPr>
          <a:lstStyle/>
          <a:p>
            <a:r>
              <a:rPr lang="en-US" b="1" u="sng" dirty="0">
                <a:solidFill>
                  <a:srgbClr val="FF0000"/>
                </a:solidFill>
              </a:rPr>
              <a:t>What about the test set????</a:t>
            </a:r>
          </a:p>
        </p:txBody>
      </p:sp>
      <p:sp>
        <p:nvSpPr>
          <p:cNvPr id="9" name="TextBox 8">
            <a:extLst>
              <a:ext uri="{FF2B5EF4-FFF2-40B4-BE49-F238E27FC236}">
                <a16:creationId xmlns:a16="http://schemas.microsoft.com/office/drawing/2014/main" id="{AB07CF9F-E67F-F5AA-25A5-AC4DC07173C3}"/>
              </a:ext>
            </a:extLst>
          </p:cNvPr>
          <p:cNvSpPr txBox="1"/>
          <p:nvPr/>
        </p:nvSpPr>
        <p:spPr>
          <a:xfrm>
            <a:off x="1238865" y="2468827"/>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SQuAD2.0</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10" name="Picture 2" descr="Flag of the United Kingdom - Wikipedia">
            <a:extLst>
              <a:ext uri="{FF2B5EF4-FFF2-40B4-BE49-F238E27FC236}">
                <a16:creationId xmlns:a16="http://schemas.microsoft.com/office/drawing/2014/main" id="{CB9D3C70-1B73-CF1B-B767-99D1CB072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479" y="2473235"/>
            <a:ext cx="628083" cy="31404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131429E-3CAF-4946-0379-457081DA493B}"/>
              </a:ext>
            </a:extLst>
          </p:cNvPr>
          <p:cNvSpPr txBox="1"/>
          <p:nvPr/>
        </p:nvSpPr>
        <p:spPr>
          <a:xfrm>
            <a:off x="6479458" y="2468827"/>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EuSQuAD</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13" name="Picture 12">
            <a:extLst>
              <a:ext uri="{FF2B5EF4-FFF2-40B4-BE49-F238E27FC236}">
                <a16:creationId xmlns:a16="http://schemas.microsoft.com/office/drawing/2014/main" id="{E3F0339A-6E04-5297-4D3E-3B59B202D8AE}"/>
              </a:ext>
            </a:extLst>
          </p:cNvPr>
          <p:cNvPicPr>
            <a:picLocks noChangeAspect="1"/>
          </p:cNvPicPr>
          <p:nvPr/>
        </p:nvPicPr>
        <p:blipFill>
          <a:blip r:embed="rId4"/>
          <a:stretch>
            <a:fillRect/>
          </a:stretch>
        </p:blipFill>
        <p:spPr>
          <a:xfrm>
            <a:off x="8604889" y="2487087"/>
            <a:ext cx="628083" cy="351727"/>
          </a:xfrm>
          <a:prstGeom prst="rect">
            <a:avLst/>
          </a:prstGeom>
        </p:spPr>
      </p:pic>
      <p:pic>
        <p:nvPicPr>
          <p:cNvPr id="33" name="Picture 32" descr="A screenshot of a graph&#10;&#10;Description automatically generated">
            <a:extLst>
              <a:ext uri="{FF2B5EF4-FFF2-40B4-BE49-F238E27FC236}">
                <a16:creationId xmlns:a16="http://schemas.microsoft.com/office/drawing/2014/main" id="{03B5BD04-D3A3-B8CF-15D8-FF13C23475D7}"/>
              </a:ext>
            </a:extLst>
          </p:cNvPr>
          <p:cNvPicPr>
            <a:picLocks noChangeAspect="1"/>
          </p:cNvPicPr>
          <p:nvPr/>
        </p:nvPicPr>
        <p:blipFill>
          <a:blip r:embed="rId5"/>
          <a:stretch>
            <a:fillRect/>
          </a:stretch>
        </p:blipFill>
        <p:spPr>
          <a:xfrm>
            <a:off x="-349051" y="2838159"/>
            <a:ext cx="5852172" cy="4389129"/>
          </a:xfrm>
          <a:prstGeom prst="rect">
            <a:avLst/>
          </a:prstGeom>
        </p:spPr>
      </p:pic>
      <p:pic>
        <p:nvPicPr>
          <p:cNvPr id="45" name="Picture 44">
            <a:extLst>
              <a:ext uri="{FF2B5EF4-FFF2-40B4-BE49-F238E27FC236}">
                <a16:creationId xmlns:a16="http://schemas.microsoft.com/office/drawing/2014/main" id="{63CE9E7D-9A03-41B5-C34D-97F8E7D472FD}"/>
              </a:ext>
            </a:extLst>
          </p:cNvPr>
          <p:cNvPicPr>
            <a:picLocks noChangeAspect="1"/>
          </p:cNvPicPr>
          <p:nvPr/>
        </p:nvPicPr>
        <p:blipFill>
          <a:blip r:embed="rId6"/>
          <a:srcRect/>
          <a:stretch/>
        </p:blipFill>
        <p:spPr>
          <a:xfrm>
            <a:off x="5018378" y="2816272"/>
            <a:ext cx="5852172" cy="4389129"/>
          </a:xfrm>
          <a:prstGeom prst="rect">
            <a:avLst/>
          </a:prstGeom>
        </p:spPr>
      </p:pic>
      <p:sp>
        <p:nvSpPr>
          <p:cNvPr id="46" name="Arrow: Right 45">
            <a:extLst>
              <a:ext uri="{FF2B5EF4-FFF2-40B4-BE49-F238E27FC236}">
                <a16:creationId xmlns:a16="http://schemas.microsoft.com/office/drawing/2014/main" id="{2F8FA11B-902B-6E9D-EAF8-501E1010702B}"/>
              </a:ext>
            </a:extLst>
          </p:cNvPr>
          <p:cNvSpPr/>
          <p:nvPr/>
        </p:nvSpPr>
        <p:spPr>
          <a:xfrm rot="18519588">
            <a:off x="3767337" y="4816278"/>
            <a:ext cx="406400" cy="1828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5B66973C-C3F1-C13D-0899-1EED64CC32B6}"/>
              </a:ext>
            </a:extLst>
          </p:cNvPr>
          <p:cNvSpPr txBox="1"/>
          <p:nvPr/>
        </p:nvSpPr>
        <p:spPr>
          <a:xfrm>
            <a:off x="3929134" y="3995173"/>
            <a:ext cx="1573987"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rgbClr val="FF0000"/>
                </a:solidFill>
              </a:rPr>
              <a:t>Private</a:t>
            </a:r>
          </a:p>
          <a:p>
            <a:pPr marL="285750" indent="-285750">
              <a:buFont typeface="Arial" panose="020B0604020202020204" pitchFamily="34" charset="0"/>
              <a:buChar char="•"/>
            </a:pPr>
            <a:r>
              <a:rPr lang="en-US" sz="1200" dirty="0">
                <a:solidFill>
                  <a:srgbClr val="FF0000"/>
                </a:solidFill>
              </a:rPr>
              <a:t>~2 weeks for evaluation on test set</a:t>
            </a:r>
          </a:p>
          <a:p>
            <a:pPr marL="285750" indent="-285750">
              <a:buFont typeface="Arial" panose="020B0604020202020204" pitchFamily="34" charset="0"/>
              <a:buChar char="•"/>
            </a:pPr>
            <a:endParaRPr lang="en-US" sz="1200" dirty="0">
              <a:solidFill>
                <a:srgbClr val="FF0000"/>
              </a:solidFill>
            </a:endParaRPr>
          </a:p>
        </p:txBody>
      </p:sp>
      <p:sp>
        <p:nvSpPr>
          <p:cNvPr id="48" name="Arrow: Right 47">
            <a:extLst>
              <a:ext uri="{FF2B5EF4-FFF2-40B4-BE49-F238E27FC236}">
                <a16:creationId xmlns:a16="http://schemas.microsoft.com/office/drawing/2014/main" id="{3682EDB5-5B83-7811-8446-B370E0C0DF0F}"/>
              </a:ext>
            </a:extLst>
          </p:cNvPr>
          <p:cNvSpPr/>
          <p:nvPr/>
        </p:nvSpPr>
        <p:spPr>
          <a:xfrm rot="18519588">
            <a:off x="9700777" y="4655674"/>
            <a:ext cx="406400" cy="1828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5C384560-1738-33D8-B266-2BB79474E79E}"/>
              </a:ext>
            </a:extLst>
          </p:cNvPr>
          <p:cNvSpPr txBox="1"/>
          <p:nvPr/>
        </p:nvSpPr>
        <p:spPr>
          <a:xfrm>
            <a:off x="9862574" y="3834569"/>
            <a:ext cx="2057283"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rgbClr val="FF0000"/>
                </a:solidFill>
              </a:rPr>
              <a:t>Manually crafted</a:t>
            </a:r>
          </a:p>
          <a:p>
            <a:pPr marL="285750" indent="-285750">
              <a:buFont typeface="Arial" panose="020B0604020202020204" pitchFamily="34" charset="0"/>
              <a:buChar char="•"/>
            </a:pPr>
            <a:r>
              <a:rPr lang="en-US" sz="1200" dirty="0">
                <a:solidFill>
                  <a:srgbClr val="FF0000"/>
                </a:solidFill>
              </a:rPr>
              <a:t>No negative answers</a:t>
            </a:r>
          </a:p>
          <a:p>
            <a:pPr marL="285750" indent="-285750">
              <a:buFont typeface="Arial" panose="020B0604020202020204" pitchFamily="34" charset="0"/>
              <a:buChar char="•"/>
            </a:pPr>
            <a:r>
              <a:rPr lang="en-US" sz="1200" b="1" dirty="0">
                <a:solidFill>
                  <a:srgbClr val="FF0000"/>
                </a:solidFill>
              </a:rPr>
              <a:t>Most importantly, asked the authors to share the test set, and they did not for copyright issues</a:t>
            </a:r>
          </a:p>
        </p:txBody>
      </p:sp>
      <p:sp>
        <p:nvSpPr>
          <p:cNvPr id="51" name="TextBox 50">
            <a:extLst>
              <a:ext uri="{FF2B5EF4-FFF2-40B4-BE49-F238E27FC236}">
                <a16:creationId xmlns:a16="http://schemas.microsoft.com/office/drawing/2014/main" id="{276A4486-07FF-E68E-10BC-4E590BA12A26}"/>
              </a:ext>
            </a:extLst>
          </p:cNvPr>
          <p:cNvSpPr txBox="1"/>
          <p:nvPr/>
        </p:nvSpPr>
        <p:spPr>
          <a:xfrm>
            <a:off x="381000" y="1953986"/>
            <a:ext cx="7853680" cy="369332"/>
          </a:xfrm>
          <a:prstGeom prst="rect">
            <a:avLst/>
          </a:prstGeom>
          <a:noFill/>
        </p:spPr>
        <p:txBody>
          <a:bodyPr wrap="square">
            <a:spAutoFit/>
          </a:bodyPr>
          <a:lstStyle/>
          <a:p>
            <a:pPr marL="0" indent="0">
              <a:buNone/>
            </a:pPr>
            <a:r>
              <a:rPr lang="en-US" b="1" u="sng" dirty="0">
                <a:solidFill>
                  <a:schemeClr val="bg1"/>
                </a:solidFill>
              </a:rPr>
              <a:t>Original datasets:</a:t>
            </a:r>
          </a:p>
        </p:txBody>
      </p:sp>
    </p:spTree>
    <p:extLst>
      <p:ext uri="{BB962C8B-B14F-4D97-AF65-F5344CB8AC3E}">
        <p14:creationId xmlns:p14="http://schemas.microsoft.com/office/powerpoint/2010/main" val="18956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46" grpId="0" animBg="1"/>
      <p:bldP spid="47" grpId="0"/>
      <p:bldP spid="48" grpId="0" animBg="1"/>
      <p:bldP spid="49" grpId="0"/>
      <p:bldP spid="5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D73EC1-7F4A-32FF-A648-850BABA002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DF6F96-59B6-3F50-F514-5507A119B92E}"/>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a:t>
            </a:r>
            <a:r>
              <a:rPr lang="en-US" cap="none" dirty="0">
                <a:solidFill>
                  <a:schemeClr val="bg1"/>
                </a:solidFill>
              </a:rPr>
              <a:t>a problem with the datasets</a:t>
            </a:r>
            <a:endParaRPr lang="en-US" cap="none" dirty="0">
              <a:solidFill>
                <a:schemeClr val="bg1"/>
              </a:solidFill>
              <a:latin typeface="+mn-lt"/>
            </a:endParaRPr>
          </a:p>
        </p:txBody>
      </p:sp>
      <p:sp>
        <p:nvSpPr>
          <p:cNvPr id="11" name="Rectangle 3">
            <a:extLst>
              <a:ext uri="{FF2B5EF4-FFF2-40B4-BE49-F238E27FC236}">
                <a16:creationId xmlns:a16="http://schemas.microsoft.com/office/drawing/2014/main" id="{3A9277D8-2F1C-267C-FB36-0584F11E15A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Content Placeholder 2">
            <a:extLst>
              <a:ext uri="{FF2B5EF4-FFF2-40B4-BE49-F238E27FC236}">
                <a16:creationId xmlns:a16="http://schemas.microsoft.com/office/drawing/2014/main" id="{46BBA9C1-7AAD-8818-9B5F-A1A29667257E}"/>
              </a:ext>
            </a:extLst>
          </p:cNvPr>
          <p:cNvSpPr txBox="1">
            <a:spLocks/>
          </p:cNvSpPr>
          <p:nvPr/>
        </p:nvSpPr>
        <p:spPr>
          <a:xfrm>
            <a:off x="914398" y="1088570"/>
            <a:ext cx="8333207" cy="2110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cap="none" dirty="0">
                <a:solidFill>
                  <a:schemeClr val="bg1"/>
                </a:solidFill>
                <a:latin typeface="+mn-lt"/>
              </a:rPr>
              <a:t>So I had to restart from the beginning… </a:t>
            </a:r>
            <a:endParaRPr lang="en-US" b="0" dirty="0">
              <a:solidFill>
                <a:schemeClr val="bg1"/>
              </a:solidFill>
            </a:endParaRPr>
          </a:p>
          <a:p>
            <a:pPr marL="0" indent="0">
              <a:buNone/>
            </a:pPr>
            <a:r>
              <a:rPr lang="en-US" b="0" u="sng" dirty="0">
                <a:solidFill>
                  <a:schemeClr val="bg1"/>
                </a:solidFill>
              </a:rPr>
              <a:t>Leave-out 10% of the training data for testing</a:t>
            </a:r>
          </a:p>
        </p:txBody>
      </p:sp>
      <p:sp>
        <p:nvSpPr>
          <p:cNvPr id="8" name="TextBox 7">
            <a:extLst>
              <a:ext uri="{FF2B5EF4-FFF2-40B4-BE49-F238E27FC236}">
                <a16:creationId xmlns:a16="http://schemas.microsoft.com/office/drawing/2014/main" id="{ED2DA494-5894-9A44-4925-398B3CB455EE}"/>
              </a:ext>
            </a:extLst>
          </p:cNvPr>
          <p:cNvSpPr txBox="1"/>
          <p:nvPr/>
        </p:nvSpPr>
        <p:spPr>
          <a:xfrm>
            <a:off x="6528887" y="1279953"/>
            <a:ext cx="7546078" cy="923330"/>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bg1"/>
                </a:solidFill>
              </a:rPr>
              <a:t>Pseudorandom</a:t>
            </a:r>
            <a:r>
              <a:rPr lang="en-US" dirty="0">
                <a:solidFill>
                  <a:schemeClr val="bg1"/>
                </a:solidFill>
              </a:rPr>
              <a:t> approach:</a:t>
            </a:r>
          </a:p>
          <a:p>
            <a:pPr marL="742950" lvl="1" indent="-285750">
              <a:buFont typeface="Arial" panose="020B0604020202020204" pitchFamily="34" charset="0"/>
              <a:buChar char="•"/>
            </a:pPr>
            <a:r>
              <a:rPr lang="en-US" dirty="0">
                <a:solidFill>
                  <a:schemeClr val="bg1"/>
                </a:solidFill>
              </a:rPr>
              <a:t>50/50 answerable/unanswerable questions</a:t>
            </a:r>
          </a:p>
          <a:p>
            <a:pPr marL="742950" lvl="1" indent="-285750">
              <a:buFont typeface="Arial" panose="020B0604020202020204" pitchFamily="34" charset="0"/>
              <a:buChar char="•"/>
            </a:pPr>
            <a:endParaRPr lang="en-US" dirty="0">
              <a:solidFill>
                <a:schemeClr val="bg1"/>
              </a:solidFill>
            </a:endParaRPr>
          </a:p>
        </p:txBody>
      </p:sp>
      <p:sp>
        <p:nvSpPr>
          <p:cNvPr id="9" name="TextBox 8">
            <a:extLst>
              <a:ext uri="{FF2B5EF4-FFF2-40B4-BE49-F238E27FC236}">
                <a16:creationId xmlns:a16="http://schemas.microsoft.com/office/drawing/2014/main" id="{A35E02AE-0267-EAA7-D979-FAD920865E8E}"/>
              </a:ext>
            </a:extLst>
          </p:cNvPr>
          <p:cNvSpPr txBox="1"/>
          <p:nvPr/>
        </p:nvSpPr>
        <p:spPr>
          <a:xfrm>
            <a:off x="1238865" y="2468827"/>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SQuAD2.0</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10" name="Picture 2" descr="Flag of the United Kingdom - Wikipedia">
            <a:extLst>
              <a:ext uri="{FF2B5EF4-FFF2-40B4-BE49-F238E27FC236}">
                <a16:creationId xmlns:a16="http://schemas.microsoft.com/office/drawing/2014/main" id="{C8C8BACE-4F1E-8B3E-0273-DF542FCB2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479" y="2473235"/>
            <a:ext cx="628083" cy="31404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AF59320-FB48-BE89-920C-E69B228D47BE}"/>
              </a:ext>
            </a:extLst>
          </p:cNvPr>
          <p:cNvSpPr txBox="1"/>
          <p:nvPr/>
        </p:nvSpPr>
        <p:spPr>
          <a:xfrm>
            <a:off x="6479458" y="2468827"/>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EuSQuAD</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13" name="Picture 12">
            <a:extLst>
              <a:ext uri="{FF2B5EF4-FFF2-40B4-BE49-F238E27FC236}">
                <a16:creationId xmlns:a16="http://schemas.microsoft.com/office/drawing/2014/main" id="{3101189A-9FF0-6C9B-FDA7-E644088E5C58}"/>
              </a:ext>
            </a:extLst>
          </p:cNvPr>
          <p:cNvPicPr>
            <a:picLocks noChangeAspect="1"/>
          </p:cNvPicPr>
          <p:nvPr/>
        </p:nvPicPr>
        <p:blipFill>
          <a:blip r:embed="rId4"/>
          <a:stretch>
            <a:fillRect/>
          </a:stretch>
        </p:blipFill>
        <p:spPr>
          <a:xfrm>
            <a:off x="8604889" y="2487087"/>
            <a:ext cx="628083" cy="351727"/>
          </a:xfrm>
          <a:prstGeom prst="rect">
            <a:avLst/>
          </a:prstGeom>
        </p:spPr>
      </p:pic>
      <p:sp>
        <p:nvSpPr>
          <p:cNvPr id="3" name="Arrow: Right 2">
            <a:extLst>
              <a:ext uri="{FF2B5EF4-FFF2-40B4-BE49-F238E27FC236}">
                <a16:creationId xmlns:a16="http://schemas.microsoft.com/office/drawing/2014/main" id="{72B7C965-B683-23AC-3EF2-8A10E3C339E2}"/>
              </a:ext>
            </a:extLst>
          </p:cNvPr>
          <p:cNvSpPr/>
          <p:nvPr/>
        </p:nvSpPr>
        <p:spPr>
          <a:xfrm>
            <a:off x="6122487" y="1639459"/>
            <a:ext cx="406400" cy="1828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9BDA3F1-BB37-7E25-9591-631DEE89F509}"/>
              </a:ext>
            </a:extLst>
          </p:cNvPr>
          <p:cNvSpPr txBox="1"/>
          <p:nvPr/>
        </p:nvSpPr>
        <p:spPr>
          <a:xfrm>
            <a:off x="381000" y="1953986"/>
            <a:ext cx="7853680" cy="369332"/>
          </a:xfrm>
          <a:prstGeom prst="rect">
            <a:avLst/>
          </a:prstGeom>
          <a:noFill/>
        </p:spPr>
        <p:txBody>
          <a:bodyPr wrap="square">
            <a:spAutoFit/>
          </a:bodyPr>
          <a:lstStyle/>
          <a:p>
            <a:pPr marL="0" indent="0">
              <a:buNone/>
            </a:pPr>
            <a:r>
              <a:rPr lang="en-US" b="1" u="sng" dirty="0">
                <a:solidFill>
                  <a:schemeClr val="bg1"/>
                </a:solidFill>
              </a:rPr>
              <a:t>“Modified” datasets:</a:t>
            </a:r>
          </a:p>
        </p:txBody>
      </p:sp>
      <p:pic>
        <p:nvPicPr>
          <p:cNvPr id="16" name="Picture 15">
            <a:extLst>
              <a:ext uri="{FF2B5EF4-FFF2-40B4-BE49-F238E27FC236}">
                <a16:creationId xmlns:a16="http://schemas.microsoft.com/office/drawing/2014/main" id="{245FAC0D-9134-E35A-A4CF-2D95390D4421}"/>
              </a:ext>
            </a:extLst>
          </p:cNvPr>
          <p:cNvPicPr>
            <a:picLocks noChangeAspect="1"/>
          </p:cNvPicPr>
          <p:nvPr/>
        </p:nvPicPr>
        <p:blipFill>
          <a:blip r:embed="rId5"/>
          <a:srcRect/>
          <a:stretch/>
        </p:blipFill>
        <p:spPr>
          <a:xfrm>
            <a:off x="-349051" y="2838159"/>
            <a:ext cx="5852172" cy="4389129"/>
          </a:xfrm>
          <a:prstGeom prst="rect">
            <a:avLst/>
          </a:prstGeom>
        </p:spPr>
      </p:pic>
      <p:pic>
        <p:nvPicPr>
          <p:cNvPr id="17" name="Picture 16">
            <a:extLst>
              <a:ext uri="{FF2B5EF4-FFF2-40B4-BE49-F238E27FC236}">
                <a16:creationId xmlns:a16="http://schemas.microsoft.com/office/drawing/2014/main" id="{580EC98B-0B4C-DB76-0411-2D1C9171A71A}"/>
              </a:ext>
            </a:extLst>
          </p:cNvPr>
          <p:cNvPicPr>
            <a:picLocks noChangeAspect="1"/>
          </p:cNvPicPr>
          <p:nvPr/>
        </p:nvPicPr>
        <p:blipFill>
          <a:blip r:embed="rId6"/>
          <a:srcRect/>
          <a:stretch/>
        </p:blipFill>
        <p:spPr>
          <a:xfrm>
            <a:off x="5018378" y="2816272"/>
            <a:ext cx="5852172" cy="4389129"/>
          </a:xfrm>
          <a:prstGeom prst="rect">
            <a:avLst/>
          </a:prstGeom>
        </p:spPr>
      </p:pic>
    </p:spTree>
    <p:extLst>
      <p:ext uri="{BB962C8B-B14F-4D97-AF65-F5344CB8AC3E}">
        <p14:creationId xmlns:p14="http://schemas.microsoft.com/office/powerpoint/2010/main" val="405984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3"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77369E-E29A-FD58-7FC9-4D6932679C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C51EFF-6787-DC91-1A9E-403469CB6A7B}"/>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different approaches</a:t>
            </a:r>
          </a:p>
        </p:txBody>
      </p:sp>
      <p:sp>
        <p:nvSpPr>
          <p:cNvPr id="3" name="Content Placeholder 2">
            <a:extLst>
              <a:ext uri="{FF2B5EF4-FFF2-40B4-BE49-F238E27FC236}">
                <a16:creationId xmlns:a16="http://schemas.microsoft.com/office/drawing/2014/main" id="{4B4A1388-FB57-505A-51CD-1BCB23268F1A}"/>
              </a:ext>
            </a:extLst>
          </p:cNvPr>
          <p:cNvSpPr>
            <a:spLocks noGrp="1"/>
          </p:cNvSpPr>
          <p:nvPr>
            <p:ph sz="quarter" idx="10"/>
          </p:nvPr>
        </p:nvSpPr>
        <p:spPr>
          <a:xfrm>
            <a:off x="623979" y="1820397"/>
            <a:ext cx="2237207" cy="500013"/>
          </a:xfrm>
        </p:spPr>
        <p:txBody>
          <a:bodyPr>
            <a:normAutofit lnSpcReduction="10000"/>
          </a:bodyPr>
          <a:lstStyle/>
          <a:p>
            <a:r>
              <a:rPr lang="en-US" dirty="0">
                <a:solidFill>
                  <a:schemeClr val="bg1"/>
                </a:solidFill>
              </a:rPr>
              <a:t>The BERT model</a:t>
            </a:r>
            <a:endParaRPr lang="en-US" b="0" dirty="0">
              <a:solidFill>
                <a:schemeClr val="bg1"/>
              </a:solidFill>
            </a:endParaRPr>
          </a:p>
          <a:p>
            <a:endParaRPr lang="en-US" b="0" dirty="0">
              <a:solidFill>
                <a:schemeClr val="bg1"/>
              </a:solidFill>
            </a:endParaRPr>
          </a:p>
        </p:txBody>
      </p:sp>
      <p:sp>
        <p:nvSpPr>
          <p:cNvPr id="11" name="Rectangle 3">
            <a:extLst>
              <a:ext uri="{FF2B5EF4-FFF2-40B4-BE49-F238E27FC236}">
                <a16:creationId xmlns:a16="http://schemas.microsoft.com/office/drawing/2014/main" id="{B598D64F-0262-679E-2757-B071BE471AC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6" name="Picture 2" descr="Google BERT Update Set to Re-Shape Google's Understanding of Users - Vizion  Interactive">
            <a:extLst>
              <a:ext uri="{FF2B5EF4-FFF2-40B4-BE49-F238E27FC236}">
                <a16:creationId xmlns:a16="http://schemas.microsoft.com/office/drawing/2014/main" id="{C2B0A9C5-D3D6-0A04-8F8A-62068A0B3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007" y="1725689"/>
            <a:ext cx="1477933" cy="5024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lag of the United Kingdom - Wikipedia">
            <a:extLst>
              <a:ext uri="{FF2B5EF4-FFF2-40B4-BE49-F238E27FC236}">
                <a16:creationId xmlns:a16="http://schemas.microsoft.com/office/drawing/2014/main" id="{8E8B66D0-4B47-8BB8-84B8-3AE0242FFD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0714" y="1804634"/>
            <a:ext cx="628083" cy="314042"/>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1B6C5002-DA3F-D2D4-5F55-9FF66A67E0D9}"/>
              </a:ext>
            </a:extLst>
          </p:cNvPr>
          <p:cNvSpPr/>
          <p:nvPr/>
        </p:nvSpPr>
        <p:spPr>
          <a:xfrm>
            <a:off x="6556559" y="1979381"/>
            <a:ext cx="1186980" cy="2328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4C19F242-D442-5D83-C966-B2C74818BE4E}"/>
              </a:ext>
            </a:extLst>
          </p:cNvPr>
          <p:cNvSpPr txBox="1">
            <a:spLocks/>
          </p:cNvSpPr>
          <p:nvPr/>
        </p:nvSpPr>
        <p:spPr>
          <a:xfrm>
            <a:off x="594483" y="1203126"/>
            <a:ext cx="5383530" cy="44692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0" dirty="0">
                <a:solidFill>
                  <a:schemeClr val="bg1"/>
                </a:solidFill>
              </a:rPr>
              <a:t>From more general (and easier), to more specific </a:t>
            </a:r>
          </a:p>
          <a:p>
            <a:pPr marL="0" indent="0">
              <a:buNone/>
            </a:pPr>
            <a:endParaRPr lang="en-US" b="0" dirty="0">
              <a:solidFill>
                <a:schemeClr val="bg1"/>
              </a:solidFill>
            </a:endParaRPr>
          </a:p>
        </p:txBody>
      </p:sp>
      <p:sp>
        <p:nvSpPr>
          <p:cNvPr id="15" name="TextBox 14">
            <a:extLst>
              <a:ext uri="{FF2B5EF4-FFF2-40B4-BE49-F238E27FC236}">
                <a16:creationId xmlns:a16="http://schemas.microsoft.com/office/drawing/2014/main" id="{7B30C322-8952-D0B1-CE96-632BC2B75F33}"/>
              </a:ext>
            </a:extLst>
          </p:cNvPr>
          <p:cNvSpPr txBox="1"/>
          <p:nvPr/>
        </p:nvSpPr>
        <p:spPr>
          <a:xfrm>
            <a:off x="6556559" y="1642915"/>
            <a:ext cx="1186980" cy="369332"/>
          </a:xfrm>
          <a:prstGeom prst="rect">
            <a:avLst/>
          </a:prstGeom>
          <a:noFill/>
        </p:spPr>
        <p:txBody>
          <a:bodyPr wrap="square" rtlCol="0">
            <a:spAutoFit/>
          </a:bodyPr>
          <a:lstStyle/>
          <a:p>
            <a:r>
              <a:rPr lang="en-US" dirty="0">
                <a:solidFill>
                  <a:schemeClr val="bg1"/>
                </a:solidFill>
              </a:rPr>
              <a:t>Fine tune</a:t>
            </a:r>
          </a:p>
        </p:txBody>
      </p:sp>
      <p:sp>
        <p:nvSpPr>
          <p:cNvPr id="17" name="TextBox 16">
            <a:extLst>
              <a:ext uri="{FF2B5EF4-FFF2-40B4-BE49-F238E27FC236}">
                <a16:creationId xmlns:a16="http://schemas.microsoft.com/office/drawing/2014/main" id="{EB0E52C5-3E14-6104-B83E-67324BC4E4B6}"/>
              </a:ext>
            </a:extLst>
          </p:cNvPr>
          <p:cNvSpPr txBox="1"/>
          <p:nvPr/>
        </p:nvSpPr>
        <p:spPr>
          <a:xfrm>
            <a:off x="8111614" y="1849394"/>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SQuAD2.0</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18" name="Picture 2" descr="Flag of the United Kingdom - Wikipedia">
            <a:extLst>
              <a:ext uri="{FF2B5EF4-FFF2-40B4-BE49-F238E27FC236}">
                <a16:creationId xmlns:a16="http://schemas.microsoft.com/office/drawing/2014/main" id="{A5ED90AC-783F-C054-321A-A6CA3AF8D9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6228" y="1853802"/>
            <a:ext cx="628083" cy="314042"/>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E7583C71-8931-49BA-9031-495CCEB90478}"/>
              </a:ext>
            </a:extLst>
          </p:cNvPr>
          <p:cNvSpPr txBox="1">
            <a:spLocks/>
          </p:cNvSpPr>
          <p:nvPr/>
        </p:nvSpPr>
        <p:spPr>
          <a:xfrm>
            <a:off x="594483" y="2870009"/>
            <a:ext cx="4016846" cy="90443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mBERT model</a:t>
            </a:r>
          </a:p>
          <a:p>
            <a:pPr lvl="1"/>
            <a:r>
              <a:rPr lang="en-US" b="0" dirty="0">
                <a:solidFill>
                  <a:schemeClr val="bg1"/>
                </a:solidFill>
              </a:rPr>
              <a:t>Trained on the top 104 languages on Wikipedia, </a:t>
            </a:r>
            <a:r>
              <a:rPr lang="en-US" b="0" u="sng" dirty="0">
                <a:solidFill>
                  <a:schemeClr val="bg1"/>
                </a:solidFill>
              </a:rPr>
              <a:t>including Basque</a:t>
            </a:r>
          </a:p>
          <a:p>
            <a:endParaRPr lang="en-US" b="0" dirty="0">
              <a:solidFill>
                <a:schemeClr val="bg1"/>
              </a:solidFill>
            </a:endParaRPr>
          </a:p>
        </p:txBody>
      </p:sp>
      <p:pic>
        <p:nvPicPr>
          <p:cNvPr id="20" name="Picture 2" descr="Google BERT Update Set to Re-Shape Google's Understanding of Users - Vizion  Interactive">
            <a:extLst>
              <a:ext uri="{FF2B5EF4-FFF2-40B4-BE49-F238E27FC236}">
                <a16:creationId xmlns:a16="http://schemas.microsoft.com/office/drawing/2014/main" id="{77B6FFCD-FA87-F46A-A8A3-743705BB7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2151" y="2684704"/>
            <a:ext cx="1479292" cy="502960"/>
          </a:xfrm>
          <a:prstGeom prst="rect">
            <a:avLst/>
          </a:prstGeom>
          <a:noFill/>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D1132743-9943-B51A-1BEA-94BDE001B631}"/>
              </a:ext>
            </a:extLst>
          </p:cNvPr>
          <p:cNvSpPr/>
          <p:nvPr/>
        </p:nvSpPr>
        <p:spPr>
          <a:xfrm>
            <a:off x="6556559" y="3137145"/>
            <a:ext cx="1186980" cy="2328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F9301CC-802F-27E9-FB6D-CACCDAEE21E3}"/>
              </a:ext>
            </a:extLst>
          </p:cNvPr>
          <p:cNvSpPr txBox="1"/>
          <p:nvPr/>
        </p:nvSpPr>
        <p:spPr>
          <a:xfrm>
            <a:off x="6556559" y="2771183"/>
            <a:ext cx="1186980" cy="369332"/>
          </a:xfrm>
          <a:prstGeom prst="rect">
            <a:avLst/>
          </a:prstGeom>
          <a:noFill/>
        </p:spPr>
        <p:txBody>
          <a:bodyPr wrap="square" rtlCol="0">
            <a:spAutoFit/>
          </a:bodyPr>
          <a:lstStyle/>
          <a:p>
            <a:r>
              <a:rPr lang="en-US" dirty="0">
                <a:solidFill>
                  <a:schemeClr val="bg1"/>
                </a:solidFill>
              </a:rPr>
              <a:t>Fine tune</a:t>
            </a:r>
          </a:p>
        </p:txBody>
      </p:sp>
      <p:sp>
        <p:nvSpPr>
          <p:cNvPr id="24" name="TextBox 23">
            <a:extLst>
              <a:ext uri="{FF2B5EF4-FFF2-40B4-BE49-F238E27FC236}">
                <a16:creationId xmlns:a16="http://schemas.microsoft.com/office/drawing/2014/main" id="{861ACF9E-B1C0-6950-C11B-CB09BF282472}"/>
              </a:ext>
            </a:extLst>
          </p:cNvPr>
          <p:cNvSpPr txBox="1"/>
          <p:nvPr/>
        </p:nvSpPr>
        <p:spPr>
          <a:xfrm>
            <a:off x="8082116" y="3016990"/>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EuSQuAD</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1028" name="Picture 4" descr="Multilingual Learner Programs / Department Staff">
            <a:extLst>
              <a:ext uri="{FF2B5EF4-FFF2-40B4-BE49-F238E27FC236}">
                <a16:creationId xmlns:a16="http://schemas.microsoft.com/office/drawing/2014/main" id="{F96AB1D3-2D15-2815-C5BD-52340D16D3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6126" y="2505025"/>
            <a:ext cx="1271145" cy="99996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B87EC58D-F845-6433-9063-8936F18A66AB}"/>
              </a:ext>
            </a:extLst>
          </p:cNvPr>
          <p:cNvPicPr>
            <a:picLocks noChangeAspect="1"/>
          </p:cNvPicPr>
          <p:nvPr/>
        </p:nvPicPr>
        <p:blipFill>
          <a:blip r:embed="rId6"/>
          <a:stretch>
            <a:fillRect/>
          </a:stretch>
        </p:blipFill>
        <p:spPr>
          <a:xfrm>
            <a:off x="10207547" y="3035250"/>
            <a:ext cx="628083" cy="351727"/>
          </a:xfrm>
          <a:prstGeom prst="rect">
            <a:avLst/>
          </a:prstGeom>
        </p:spPr>
      </p:pic>
      <p:sp>
        <p:nvSpPr>
          <p:cNvPr id="28" name="Content Placeholder 2">
            <a:extLst>
              <a:ext uri="{FF2B5EF4-FFF2-40B4-BE49-F238E27FC236}">
                <a16:creationId xmlns:a16="http://schemas.microsoft.com/office/drawing/2014/main" id="{D32C9536-E7AC-64C9-C113-EF727E597ACE}"/>
              </a:ext>
            </a:extLst>
          </p:cNvPr>
          <p:cNvSpPr txBox="1">
            <a:spLocks/>
          </p:cNvSpPr>
          <p:nvPr/>
        </p:nvSpPr>
        <p:spPr>
          <a:xfrm>
            <a:off x="594483" y="4263393"/>
            <a:ext cx="4016846" cy="90443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ixamBERT model</a:t>
            </a:r>
          </a:p>
          <a:p>
            <a:pPr lvl="1"/>
            <a:r>
              <a:rPr lang="en-US" b="0" dirty="0">
                <a:solidFill>
                  <a:schemeClr val="bg1"/>
                </a:solidFill>
              </a:rPr>
              <a:t>Trained on English, Spanish, and Basque</a:t>
            </a:r>
            <a:endParaRPr lang="en-US" b="0" u="sng" dirty="0">
              <a:solidFill>
                <a:schemeClr val="bg1"/>
              </a:solidFill>
            </a:endParaRPr>
          </a:p>
          <a:p>
            <a:endParaRPr lang="en-US" b="0" dirty="0">
              <a:solidFill>
                <a:schemeClr val="bg1"/>
              </a:solidFill>
            </a:endParaRPr>
          </a:p>
        </p:txBody>
      </p:sp>
      <p:pic>
        <p:nvPicPr>
          <p:cNvPr id="29" name="Picture 2" descr="Google BERT Update Set to Re-Shape Google's Understanding of Users - Vizion  Interactive">
            <a:extLst>
              <a:ext uri="{FF2B5EF4-FFF2-40B4-BE49-F238E27FC236}">
                <a16:creationId xmlns:a16="http://schemas.microsoft.com/office/drawing/2014/main" id="{F8A7EF94-6F9B-00FD-90D3-4DA186044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807" y="4058424"/>
            <a:ext cx="1479292" cy="502960"/>
          </a:xfrm>
          <a:prstGeom prst="rect">
            <a:avLst/>
          </a:prstGeom>
          <a:noFill/>
          <a:extLst>
            <a:ext uri="{909E8E84-426E-40DD-AFC4-6F175D3DCCD1}">
              <a14:hiddenFill xmlns:a14="http://schemas.microsoft.com/office/drawing/2010/main">
                <a:solidFill>
                  <a:srgbClr val="FFFFFF"/>
                </a:solidFill>
              </a14:hiddenFill>
            </a:ext>
          </a:extLst>
        </p:spPr>
      </p:pic>
      <p:sp>
        <p:nvSpPr>
          <p:cNvPr id="30" name="Arrow: Right 29">
            <a:extLst>
              <a:ext uri="{FF2B5EF4-FFF2-40B4-BE49-F238E27FC236}">
                <a16:creationId xmlns:a16="http://schemas.microsoft.com/office/drawing/2014/main" id="{31AA823A-E043-212B-3956-ACDCD3D8C333}"/>
              </a:ext>
            </a:extLst>
          </p:cNvPr>
          <p:cNvSpPr/>
          <p:nvPr/>
        </p:nvSpPr>
        <p:spPr>
          <a:xfrm>
            <a:off x="6546727" y="4235560"/>
            <a:ext cx="1186980" cy="2328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4861656C-9CEE-6C12-1CD7-656D75297ACD}"/>
              </a:ext>
            </a:extLst>
          </p:cNvPr>
          <p:cNvSpPr txBox="1"/>
          <p:nvPr/>
        </p:nvSpPr>
        <p:spPr>
          <a:xfrm>
            <a:off x="6546727" y="3899094"/>
            <a:ext cx="1186980" cy="369332"/>
          </a:xfrm>
          <a:prstGeom prst="rect">
            <a:avLst/>
          </a:prstGeom>
          <a:noFill/>
        </p:spPr>
        <p:txBody>
          <a:bodyPr wrap="square" rtlCol="0">
            <a:spAutoFit/>
          </a:bodyPr>
          <a:lstStyle/>
          <a:p>
            <a:r>
              <a:rPr lang="en-US" dirty="0">
                <a:solidFill>
                  <a:schemeClr val="bg1"/>
                </a:solidFill>
              </a:rPr>
              <a:t>Fine tune</a:t>
            </a:r>
          </a:p>
        </p:txBody>
      </p:sp>
      <p:sp>
        <p:nvSpPr>
          <p:cNvPr id="32" name="TextBox 31">
            <a:extLst>
              <a:ext uri="{FF2B5EF4-FFF2-40B4-BE49-F238E27FC236}">
                <a16:creationId xmlns:a16="http://schemas.microsoft.com/office/drawing/2014/main" id="{FC2E9DF5-0FED-346E-7C64-0EA8CB37CD0E}"/>
              </a:ext>
            </a:extLst>
          </p:cNvPr>
          <p:cNvSpPr txBox="1"/>
          <p:nvPr/>
        </p:nvSpPr>
        <p:spPr>
          <a:xfrm>
            <a:off x="8072284" y="4135069"/>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EuSQuAD</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34" name="Picture 33">
            <a:extLst>
              <a:ext uri="{FF2B5EF4-FFF2-40B4-BE49-F238E27FC236}">
                <a16:creationId xmlns:a16="http://schemas.microsoft.com/office/drawing/2014/main" id="{C28241C1-0E42-D388-CB3D-6B4C97ECF016}"/>
              </a:ext>
            </a:extLst>
          </p:cNvPr>
          <p:cNvPicPr>
            <a:picLocks noChangeAspect="1"/>
          </p:cNvPicPr>
          <p:nvPr/>
        </p:nvPicPr>
        <p:blipFill>
          <a:blip r:embed="rId6"/>
          <a:stretch>
            <a:fillRect/>
          </a:stretch>
        </p:blipFill>
        <p:spPr>
          <a:xfrm>
            <a:off x="10197715" y="4153329"/>
            <a:ext cx="628083" cy="351727"/>
          </a:xfrm>
          <a:prstGeom prst="rect">
            <a:avLst/>
          </a:prstGeom>
        </p:spPr>
      </p:pic>
      <p:pic>
        <p:nvPicPr>
          <p:cNvPr id="35" name="Picture 2" descr="Flag of the United Kingdom - Wikipedia">
            <a:extLst>
              <a:ext uri="{FF2B5EF4-FFF2-40B4-BE49-F238E27FC236}">
                <a16:creationId xmlns:a16="http://schemas.microsoft.com/office/drawing/2014/main" id="{15BC5142-37C2-F245-D6AD-EE1AACB1A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1062" y="4158437"/>
            <a:ext cx="628083" cy="31404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5E157E2E-E669-70EA-F9EC-E3E2F3583F00}"/>
              </a:ext>
            </a:extLst>
          </p:cNvPr>
          <p:cNvPicPr>
            <a:picLocks noChangeAspect="1"/>
          </p:cNvPicPr>
          <p:nvPr/>
        </p:nvPicPr>
        <p:blipFill>
          <a:blip r:embed="rId6"/>
          <a:stretch>
            <a:fillRect/>
          </a:stretch>
        </p:blipFill>
        <p:spPr>
          <a:xfrm>
            <a:off x="5683120" y="4124208"/>
            <a:ext cx="628083" cy="351727"/>
          </a:xfrm>
          <a:prstGeom prst="rect">
            <a:avLst/>
          </a:prstGeom>
        </p:spPr>
      </p:pic>
      <p:pic>
        <p:nvPicPr>
          <p:cNvPr id="1030" name="Picture 6" descr="Flag of Spain - Wikipedia">
            <a:extLst>
              <a:ext uri="{FF2B5EF4-FFF2-40B4-BE49-F238E27FC236}">
                <a16:creationId xmlns:a16="http://schemas.microsoft.com/office/drawing/2014/main" id="{19430613-770C-C635-FFD6-8355202F74A9}"/>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108473" y="4143872"/>
            <a:ext cx="492241" cy="328161"/>
          </a:xfrm>
          <a:prstGeom prst="rect">
            <a:avLst/>
          </a:prstGeom>
          <a:noFill/>
          <a:extLst>
            <a:ext uri="{909E8E84-426E-40DD-AFC4-6F175D3DCCD1}">
              <a14:hiddenFill xmlns:a14="http://schemas.microsoft.com/office/drawing/2010/main">
                <a:solidFill>
                  <a:srgbClr val="FFFFFF"/>
                </a:solidFill>
              </a14:hiddenFill>
            </a:ext>
          </a:extLst>
        </p:spPr>
      </p:pic>
      <p:sp>
        <p:nvSpPr>
          <p:cNvPr id="37" name="Content Placeholder 2">
            <a:extLst>
              <a:ext uri="{FF2B5EF4-FFF2-40B4-BE49-F238E27FC236}">
                <a16:creationId xmlns:a16="http://schemas.microsoft.com/office/drawing/2014/main" id="{B093027B-2EEB-FE15-8426-E852D024933C}"/>
              </a:ext>
            </a:extLst>
          </p:cNvPr>
          <p:cNvSpPr txBox="1">
            <a:spLocks/>
          </p:cNvSpPr>
          <p:nvPr/>
        </p:nvSpPr>
        <p:spPr>
          <a:xfrm>
            <a:off x="623979" y="5539648"/>
            <a:ext cx="4016846" cy="904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solidFill>
                  <a:schemeClr val="bg1"/>
                </a:solidFill>
              </a:rPr>
              <a:t>The BERTeus model</a:t>
            </a:r>
          </a:p>
          <a:p>
            <a:pPr lvl="1"/>
            <a:r>
              <a:rPr lang="en-US" sz="1500" b="0" dirty="0">
                <a:solidFill>
                  <a:schemeClr val="bg1"/>
                </a:solidFill>
              </a:rPr>
              <a:t>Fully trained on Basque</a:t>
            </a:r>
            <a:endParaRPr lang="en-US" sz="1500" b="0" u="sng" dirty="0">
              <a:solidFill>
                <a:schemeClr val="bg1"/>
              </a:solidFill>
            </a:endParaRPr>
          </a:p>
          <a:p>
            <a:endParaRPr lang="en-US" b="0" dirty="0">
              <a:solidFill>
                <a:schemeClr val="bg1"/>
              </a:solidFill>
            </a:endParaRPr>
          </a:p>
        </p:txBody>
      </p:sp>
      <p:pic>
        <p:nvPicPr>
          <p:cNvPr id="38" name="Picture 2" descr="Google BERT Update Set to Re-Shape Google's Understanding of Users - Vizion  Interactive">
            <a:extLst>
              <a:ext uri="{FF2B5EF4-FFF2-40B4-BE49-F238E27FC236}">
                <a16:creationId xmlns:a16="http://schemas.microsoft.com/office/drawing/2014/main" id="{BFFAA73A-1ACA-A481-4572-07D1BC90FA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709" y="5454813"/>
            <a:ext cx="1479292" cy="502960"/>
          </a:xfrm>
          <a:prstGeom prst="rect">
            <a:avLst/>
          </a:prstGeom>
          <a:noFill/>
          <a:extLst>
            <a:ext uri="{909E8E84-426E-40DD-AFC4-6F175D3DCCD1}">
              <a14:hiddenFill xmlns:a14="http://schemas.microsoft.com/office/drawing/2010/main">
                <a:solidFill>
                  <a:srgbClr val="FFFFFF"/>
                </a:solidFill>
              </a14:hiddenFill>
            </a:ext>
          </a:extLst>
        </p:spPr>
      </p:pic>
      <p:sp>
        <p:nvSpPr>
          <p:cNvPr id="39" name="Arrow: Right 38">
            <a:extLst>
              <a:ext uri="{FF2B5EF4-FFF2-40B4-BE49-F238E27FC236}">
                <a16:creationId xmlns:a16="http://schemas.microsoft.com/office/drawing/2014/main" id="{7ACEB204-E33B-F349-E0D2-D446E31AD84A}"/>
              </a:ext>
            </a:extLst>
          </p:cNvPr>
          <p:cNvSpPr/>
          <p:nvPr/>
        </p:nvSpPr>
        <p:spPr>
          <a:xfrm>
            <a:off x="6586055" y="5541313"/>
            <a:ext cx="1186980" cy="2328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C432D402-19CF-A39C-8B49-41DB09C250D0}"/>
              </a:ext>
            </a:extLst>
          </p:cNvPr>
          <p:cNvSpPr txBox="1"/>
          <p:nvPr/>
        </p:nvSpPr>
        <p:spPr>
          <a:xfrm>
            <a:off x="6586055" y="5204847"/>
            <a:ext cx="1186980" cy="369332"/>
          </a:xfrm>
          <a:prstGeom prst="rect">
            <a:avLst/>
          </a:prstGeom>
          <a:noFill/>
        </p:spPr>
        <p:txBody>
          <a:bodyPr wrap="square" rtlCol="0">
            <a:spAutoFit/>
          </a:bodyPr>
          <a:lstStyle/>
          <a:p>
            <a:r>
              <a:rPr lang="en-US" dirty="0">
                <a:solidFill>
                  <a:schemeClr val="bg1"/>
                </a:solidFill>
              </a:rPr>
              <a:t>Fine tune</a:t>
            </a:r>
          </a:p>
        </p:txBody>
      </p:sp>
      <p:sp>
        <p:nvSpPr>
          <p:cNvPr id="41" name="TextBox 40">
            <a:extLst>
              <a:ext uri="{FF2B5EF4-FFF2-40B4-BE49-F238E27FC236}">
                <a16:creationId xmlns:a16="http://schemas.microsoft.com/office/drawing/2014/main" id="{24CDCF1A-F53E-80A0-315E-02D0D63FD151}"/>
              </a:ext>
            </a:extLst>
          </p:cNvPr>
          <p:cNvSpPr txBox="1"/>
          <p:nvPr/>
        </p:nvSpPr>
        <p:spPr>
          <a:xfrm>
            <a:off x="8111612" y="5440822"/>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EuSQuAD</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42" name="Picture 41">
            <a:extLst>
              <a:ext uri="{FF2B5EF4-FFF2-40B4-BE49-F238E27FC236}">
                <a16:creationId xmlns:a16="http://schemas.microsoft.com/office/drawing/2014/main" id="{BE652D73-1FCF-71CA-E529-19C5FE254B15}"/>
              </a:ext>
            </a:extLst>
          </p:cNvPr>
          <p:cNvPicPr>
            <a:picLocks noChangeAspect="1"/>
          </p:cNvPicPr>
          <p:nvPr/>
        </p:nvPicPr>
        <p:blipFill>
          <a:blip r:embed="rId6"/>
          <a:stretch>
            <a:fillRect/>
          </a:stretch>
        </p:blipFill>
        <p:spPr>
          <a:xfrm>
            <a:off x="10237043" y="5459082"/>
            <a:ext cx="628083" cy="351727"/>
          </a:xfrm>
          <a:prstGeom prst="rect">
            <a:avLst/>
          </a:prstGeom>
        </p:spPr>
      </p:pic>
      <p:pic>
        <p:nvPicPr>
          <p:cNvPr id="44" name="Picture 43">
            <a:extLst>
              <a:ext uri="{FF2B5EF4-FFF2-40B4-BE49-F238E27FC236}">
                <a16:creationId xmlns:a16="http://schemas.microsoft.com/office/drawing/2014/main" id="{88F62997-0444-CA71-B2AE-D4541822D645}"/>
              </a:ext>
            </a:extLst>
          </p:cNvPr>
          <p:cNvPicPr>
            <a:picLocks noChangeAspect="1"/>
          </p:cNvPicPr>
          <p:nvPr/>
        </p:nvPicPr>
        <p:blipFill>
          <a:blip r:embed="rId6"/>
          <a:stretch>
            <a:fillRect/>
          </a:stretch>
        </p:blipFill>
        <p:spPr>
          <a:xfrm>
            <a:off x="4774755" y="5520075"/>
            <a:ext cx="628083" cy="351727"/>
          </a:xfrm>
          <a:prstGeom prst="rect">
            <a:avLst/>
          </a:prstGeom>
        </p:spPr>
      </p:pic>
    </p:spTree>
    <p:extLst>
      <p:ext uri="{BB962C8B-B14F-4D97-AF65-F5344CB8AC3E}">
        <p14:creationId xmlns:p14="http://schemas.microsoft.com/office/powerpoint/2010/main" val="364642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15" grpId="0"/>
      <p:bldP spid="17" grpId="0"/>
      <p:bldP spid="19" grpId="0"/>
      <p:bldP spid="22" grpId="0" animBg="1"/>
      <p:bldP spid="23" grpId="0"/>
      <p:bldP spid="24" grpId="0"/>
      <p:bldP spid="28" grpId="0"/>
      <p:bldP spid="30" grpId="0" animBg="1"/>
      <p:bldP spid="31" grpId="0"/>
      <p:bldP spid="32" grpId="0"/>
      <p:bldP spid="37" grpId="0"/>
      <p:bldP spid="39" grpId="0" animBg="1"/>
      <p:bldP spid="40" grpId="0"/>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DA3C9C-2036-7A94-1B61-0477A8ABC4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D19DA3-AF49-89D7-89F8-AD3A1615C941}"/>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An so retraining/refinetuning began</a:t>
            </a:r>
          </a:p>
        </p:txBody>
      </p:sp>
      <p:sp>
        <p:nvSpPr>
          <p:cNvPr id="3" name="Content Placeholder 2">
            <a:extLst>
              <a:ext uri="{FF2B5EF4-FFF2-40B4-BE49-F238E27FC236}">
                <a16:creationId xmlns:a16="http://schemas.microsoft.com/office/drawing/2014/main" id="{E6765F10-3B36-D17F-01EE-06504F7B4DC9}"/>
              </a:ext>
            </a:extLst>
          </p:cNvPr>
          <p:cNvSpPr>
            <a:spLocks noGrp="1"/>
          </p:cNvSpPr>
          <p:nvPr>
            <p:ph sz="quarter" idx="10"/>
          </p:nvPr>
        </p:nvSpPr>
        <p:spPr>
          <a:xfrm>
            <a:off x="594482" y="1181303"/>
            <a:ext cx="6964558" cy="976814"/>
          </a:xfrm>
        </p:spPr>
        <p:txBody>
          <a:bodyPr>
            <a:normAutofit/>
          </a:bodyPr>
          <a:lstStyle/>
          <a:p>
            <a:r>
              <a:rPr lang="en-US" b="0" dirty="0">
                <a:solidFill>
                  <a:schemeClr val="bg1"/>
                </a:solidFill>
              </a:rPr>
              <a:t>Keeping it simple: using the same hyperparameters as those in the EuSQuAD paper, can we replicate the results?</a:t>
            </a:r>
          </a:p>
          <a:p>
            <a:endParaRPr lang="en-US" b="0" dirty="0">
              <a:solidFill>
                <a:schemeClr val="bg1"/>
              </a:solidFill>
            </a:endParaRPr>
          </a:p>
        </p:txBody>
      </p:sp>
      <p:sp>
        <p:nvSpPr>
          <p:cNvPr id="11" name="Rectangle 3">
            <a:extLst>
              <a:ext uri="{FF2B5EF4-FFF2-40B4-BE49-F238E27FC236}">
                <a16:creationId xmlns:a16="http://schemas.microsoft.com/office/drawing/2014/main" id="{A2D898CC-938D-D7AC-DB4B-F9044A46FACD}"/>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6C9F2E04-886F-AFF6-5956-0A8A41F15050}"/>
              </a:ext>
            </a:extLst>
          </p:cNvPr>
          <p:cNvSpPr txBox="1"/>
          <p:nvPr/>
        </p:nvSpPr>
        <p:spPr>
          <a:xfrm>
            <a:off x="8578275" y="1122264"/>
            <a:ext cx="5401006" cy="1543115"/>
          </a:xfrm>
          <a:prstGeom prst="rect">
            <a:avLst/>
          </a:prstGeom>
          <a:noFill/>
        </p:spPr>
        <p:txBody>
          <a:bodyPr wrap="square">
            <a:spAutoFit/>
          </a:bodyPr>
          <a:lstStyle/>
          <a:p>
            <a:pPr>
              <a:lnSpc>
                <a:spcPts val="1425"/>
              </a:lnSpc>
            </a:pPr>
            <a:r>
              <a:rPr lang="en-US" sz="1050" b="0" dirty="0">
                <a:solidFill>
                  <a:srgbClr val="CCCCCC"/>
                </a:solidFill>
                <a:effectLst/>
                <a:latin typeface="Consolas" panose="020B0609020204030204" pitchFamily="49" charset="0"/>
              </a:rPr>
              <a:t>hyperparameters </a:t>
            </a:r>
            <a:r>
              <a:rPr lang="en-US" sz="1050" b="0" dirty="0">
                <a:solidFill>
                  <a:srgbClr val="D4D4D4"/>
                </a:solidFill>
                <a:effectLst/>
                <a:latin typeface="Consolas" panose="020B0609020204030204" pitchFamily="49" charset="0"/>
              </a:rPr>
              <a:t>=</a:t>
            </a:r>
            <a:r>
              <a:rPr lang="en-US" sz="1050" b="0" dirty="0">
                <a:solidFill>
                  <a:srgbClr val="CCCCCC"/>
                </a:solidFill>
                <a:effectLst/>
                <a:latin typeface="Consolas" panose="020B0609020204030204" pitchFamily="49" charset="0"/>
              </a:rPr>
              <a:t> {</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'learning_rate'</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3e-5</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'num_train_epochs’</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6</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'batch_size’</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8</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'gradient_accumulation_steps'</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16</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'weight_decay'</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0.02</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'warmup_ratio'</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0.2</a:t>
            </a:r>
            <a:endParaRPr lang="en-US" sz="1050" b="0" dirty="0">
              <a:solidFill>
                <a:srgbClr val="CCCCCC"/>
              </a:solidFill>
              <a:effectLst/>
              <a:latin typeface="Consolas" panose="020B0609020204030204" pitchFamily="49" charset="0"/>
            </a:endParaRPr>
          </a:p>
          <a:p>
            <a:pPr>
              <a:lnSpc>
                <a:spcPts val="1425"/>
              </a:lnSpc>
            </a:pPr>
            <a:r>
              <a:rPr lang="en-US" sz="1050" b="0" dirty="0">
                <a:solidFill>
                  <a:srgbClr val="CCCCCC"/>
                </a:solidFill>
                <a:effectLst/>
                <a:latin typeface="Consolas" panose="020B0609020204030204" pitchFamily="49" charset="0"/>
              </a:rPr>
              <a:t>}</a:t>
            </a:r>
          </a:p>
        </p:txBody>
      </p:sp>
      <p:sp>
        <p:nvSpPr>
          <p:cNvPr id="8" name="Content Placeholder 2">
            <a:extLst>
              <a:ext uri="{FF2B5EF4-FFF2-40B4-BE49-F238E27FC236}">
                <a16:creationId xmlns:a16="http://schemas.microsoft.com/office/drawing/2014/main" id="{6EC9A9EB-8751-1E2A-DAC5-F52E2076674B}"/>
              </a:ext>
            </a:extLst>
          </p:cNvPr>
          <p:cNvSpPr txBox="1">
            <a:spLocks/>
          </p:cNvSpPr>
          <p:nvPr/>
        </p:nvSpPr>
        <p:spPr>
          <a:xfrm>
            <a:off x="855529" y="2099817"/>
            <a:ext cx="2237207" cy="50001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BERT model</a:t>
            </a:r>
            <a:endParaRPr lang="en-US" b="0" dirty="0">
              <a:solidFill>
                <a:schemeClr val="bg1"/>
              </a:solidFill>
            </a:endParaRPr>
          </a:p>
          <a:p>
            <a:endParaRPr lang="en-US" b="0" dirty="0">
              <a:solidFill>
                <a:schemeClr val="bg1"/>
              </a:solidFill>
            </a:endParaRPr>
          </a:p>
        </p:txBody>
      </p:sp>
      <p:pic>
        <p:nvPicPr>
          <p:cNvPr id="9" name="Picture 2" descr="Google BERT Update Set to Re-Shape Google's Understanding of Users - Vizion  Interactive">
            <a:extLst>
              <a:ext uri="{FF2B5EF4-FFF2-40B4-BE49-F238E27FC236}">
                <a16:creationId xmlns:a16="http://schemas.microsoft.com/office/drawing/2014/main" id="{3AEC8D85-B2C3-4B3D-8EB1-ED5740F63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0557" y="2005109"/>
            <a:ext cx="1477933" cy="5024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lag of the United Kingdom - Wikipedia">
            <a:extLst>
              <a:ext uri="{FF2B5EF4-FFF2-40B4-BE49-F238E27FC236}">
                <a16:creationId xmlns:a16="http://schemas.microsoft.com/office/drawing/2014/main" id="{D6C615A2-0ED3-A09E-D93A-C2176C8FDF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2264" y="2084054"/>
            <a:ext cx="628083" cy="31404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7F70DD3-7AA4-D816-5887-686673F43502}"/>
              </a:ext>
            </a:extLst>
          </p:cNvPr>
          <p:cNvSpPr txBox="1"/>
          <p:nvPr/>
        </p:nvSpPr>
        <p:spPr>
          <a:xfrm>
            <a:off x="835554" y="2476576"/>
            <a:ext cx="1186980" cy="276999"/>
          </a:xfrm>
          <a:prstGeom prst="rect">
            <a:avLst/>
          </a:prstGeom>
          <a:noFill/>
        </p:spPr>
        <p:txBody>
          <a:bodyPr wrap="square" rtlCol="0">
            <a:spAutoFit/>
          </a:bodyPr>
          <a:lstStyle/>
          <a:p>
            <a:r>
              <a:rPr lang="en-US" sz="1200" dirty="0">
                <a:solidFill>
                  <a:schemeClr val="bg1"/>
                </a:solidFill>
              </a:rPr>
              <a:t>Fine tune</a:t>
            </a:r>
          </a:p>
        </p:txBody>
      </p:sp>
      <p:sp>
        <p:nvSpPr>
          <p:cNvPr id="14" name="TextBox 13">
            <a:extLst>
              <a:ext uri="{FF2B5EF4-FFF2-40B4-BE49-F238E27FC236}">
                <a16:creationId xmlns:a16="http://schemas.microsoft.com/office/drawing/2014/main" id="{A411B1A1-0A98-0DEC-5436-E3AF280ED8B0}"/>
              </a:ext>
            </a:extLst>
          </p:cNvPr>
          <p:cNvSpPr txBox="1"/>
          <p:nvPr/>
        </p:nvSpPr>
        <p:spPr>
          <a:xfrm>
            <a:off x="1762251" y="2607043"/>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SQuAD2.0</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15" name="Picture 2" descr="Flag of the United Kingdom - Wikipedia">
            <a:extLst>
              <a:ext uri="{FF2B5EF4-FFF2-40B4-BE49-F238E27FC236}">
                <a16:creationId xmlns:a16="http://schemas.microsoft.com/office/drawing/2014/main" id="{D981F8BB-FF43-643D-DC7D-CCBC408CA6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075" y="2662333"/>
            <a:ext cx="628083" cy="3140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0082398-A88C-6551-88AD-30F8F4818964}"/>
              </a:ext>
            </a:extLst>
          </p:cNvPr>
          <p:cNvPicPr>
            <a:picLocks noChangeAspect="1"/>
          </p:cNvPicPr>
          <p:nvPr/>
        </p:nvPicPr>
        <p:blipFill>
          <a:blip r:embed="rId5"/>
          <a:stretch>
            <a:fillRect/>
          </a:stretch>
        </p:blipFill>
        <p:spPr>
          <a:xfrm>
            <a:off x="5778970" y="4669712"/>
            <a:ext cx="4392823" cy="1863477"/>
          </a:xfrm>
          <a:prstGeom prst="rect">
            <a:avLst/>
          </a:prstGeom>
        </p:spPr>
      </p:pic>
      <p:cxnSp>
        <p:nvCxnSpPr>
          <p:cNvPr id="21" name="Connector: Curved 20">
            <a:extLst>
              <a:ext uri="{FF2B5EF4-FFF2-40B4-BE49-F238E27FC236}">
                <a16:creationId xmlns:a16="http://schemas.microsoft.com/office/drawing/2014/main" id="{EB527D57-D54C-00D0-6C06-5153C6F85A7D}"/>
              </a:ext>
            </a:extLst>
          </p:cNvPr>
          <p:cNvCxnSpPr>
            <a:cxnSpLocks/>
            <a:stCxn id="8" idx="1"/>
            <a:endCxn id="14" idx="1"/>
          </p:cNvCxnSpPr>
          <p:nvPr/>
        </p:nvCxnSpPr>
        <p:spPr>
          <a:xfrm rot="10800000" flipH="1" flipV="1">
            <a:off x="855529" y="2349823"/>
            <a:ext cx="906722" cy="441885"/>
          </a:xfrm>
          <a:prstGeom prst="curvedConnector3">
            <a:avLst>
              <a:gd name="adj1" fmla="val -2521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770CCCDD-1BD4-FA84-7959-768D98466016}"/>
              </a:ext>
            </a:extLst>
          </p:cNvPr>
          <p:cNvPicPr>
            <a:picLocks noChangeAspect="1"/>
          </p:cNvPicPr>
          <p:nvPr/>
        </p:nvPicPr>
        <p:blipFill>
          <a:blip r:embed="rId6"/>
          <a:stretch>
            <a:fillRect/>
          </a:stretch>
        </p:blipFill>
        <p:spPr>
          <a:xfrm>
            <a:off x="5778970" y="2685029"/>
            <a:ext cx="4392823" cy="1881243"/>
          </a:xfrm>
          <a:prstGeom prst="rect">
            <a:avLst/>
          </a:prstGeom>
        </p:spPr>
      </p:pic>
      <p:sp>
        <p:nvSpPr>
          <p:cNvPr id="30" name="TextBox 29">
            <a:extLst>
              <a:ext uri="{FF2B5EF4-FFF2-40B4-BE49-F238E27FC236}">
                <a16:creationId xmlns:a16="http://schemas.microsoft.com/office/drawing/2014/main" id="{9569FBC8-A1A1-FA11-E584-CD93FEA60428}"/>
              </a:ext>
            </a:extLst>
          </p:cNvPr>
          <p:cNvSpPr txBox="1"/>
          <p:nvPr/>
        </p:nvSpPr>
        <p:spPr>
          <a:xfrm>
            <a:off x="10325100" y="4058440"/>
            <a:ext cx="1780151" cy="1015663"/>
          </a:xfrm>
          <a:prstGeom prst="rect">
            <a:avLst/>
          </a:prstGeom>
          <a:noFill/>
        </p:spPr>
        <p:txBody>
          <a:bodyPr wrap="square" rtlCol="0">
            <a:spAutoFit/>
          </a:bodyPr>
          <a:lstStyle/>
          <a:p>
            <a:r>
              <a:rPr lang="en-US" sz="1200" dirty="0">
                <a:solidFill>
                  <a:srgbClr val="FF0000"/>
                </a:solidFill>
              </a:rPr>
              <a:t>(take into account that our test set is different from the one in this leaderboard, so this is just as an orientation)</a:t>
            </a:r>
            <a:endParaRPr lang="en-US" sz="1200" b="1" dirty="0">
              <a:solidFill>
                <a:srgbClr val="FF0000"/>
              </a:solidFill>
            </a:endParaRPr>
          </a:p>
        </p:txBody>
      </p:sp>
      <p:sp>
        <p:nvSpPr>
          <p:cNvPr id="31" name="TextBox 30">
            <a:extLst>
              <a:ext uri="{FF2B5EF4-FFF2-40B4-BE49-F238E27FC236}">
                <a16:creationId xmlns:a16="http://schemas.microsoft.com/office/drawing/2014/main" id="{C36FC6C1-F342-5EAE-A198-98E074B1AC3E}"/>
              </a:ext>
            </a:extLst>
          </p:cNvPr>
          <p:cNvSpPr txBox="1"/>
          <p:nvPr/>
        </p:nvSpPr>
        <p:spPr>
          <a:xfrm>
            <a:off x="121066" y="3425301"/>
            <a:ext cx="5791752" cy="193899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Consolas" panose="020B0609020204030204" pitchFamily="49" charset="0"/>
              </a:rPr>
              <a:t>Test results:</a:t>
            </a:r>
          </a:p>
          <a:p>
            <a:pPr marL="742950" lvl="1" indent="-285750">
              <a:buFont typeface="Arial" panose="020B0604020202020204" pitchFamily="34" charset="0"/>
              <a:buChar char="•"/>
            </a:pPr>
            <a:r>
              <a:rPr lang="en-US" sz="1400" dirty="0">
                <a:solidFill>
                  <a:schemeClr val="bg1"/>
                </a:solidFill>
                <a:latin typeface="Consolas" panose="020B0609020204030204" pitchFamily="49" charset="0"/>
              </a:rPr>
              <a:t>F1: (</a:t>
            </a:r>
            <a:r>
              <a:rPr lang="en-US" sz="1400" dirty="0">
                <a:solidFill>
                  <a:schemeClr val="accent2"/>
                </a:solidFill>
                <a:latin typeface="Consolas" panose="020B0609020204030204" pitchFamily="49" charset="0"/>
              </a:rPr>
              <a:t>50%</a:t>
            </a:r>
            <a:r>
              <a:rPr lang="en-US" sz="1400" dirty="0">
                <a:solidFill>
                  <a:schemeClr val="bg1"/>
                </a:solidFill>
                <a:latin typeface="Consolas" panose="020B0609020204030204" pitchFamily="49" charset="0"/>
              </a:rPr>
              <a:t>)</a:t>
            </a:r>
          </a:p>
          <a:p>
            <a:pPr marL="1200150" lvl="2" indent="-285750">
              <a:buFont typeface="Arial" panose="020B0604020202020204" pitchFamily="34" charset="0"/>
              <a:buChar char="•"/>
            </a:pPr>
            <a:r>
              <a:rPr lang="en-US" sz="1400" dirty="0">
                <a:solidFill>
                  <a:schemeClr val="bg1"/>
                </a:solidFill>
                <a:latin typeface="Consolas" panose="020B0609020204030204" pitchFamily="49" charset="0"/>
              </a:rPr>
              <a:t>F1(answerable): (</a:t>
            </a:r>
            <a:r>
              <a:rPr lang="en-US" sz="1400" dirty="0">
                <a:solidFill>
                  <a:schemeClr val="accent2"/>
                </a:solidFill>
                <a:latin typeface="Consolas" panose="020B0609020204030204" pitchFamily="49" charset="0"/>
              </a:rPr>
              <a:t>0%</a:t>
            </a:r>
            <a:r>
              <a:rPr lang="en-US" sz="1400" dirty="0">
                <a:solidFill>
                  <a:schemeClr val="bg1"/>
                </a:solidFill>
                <a:latin typeface="Consolas" panose="020B0609020204030204" pitchFamily="49" charset="0"/>
              </a:rPr>
              <a:t>)</a:t>
            </a:r>
          </a:p>
          <a:p>
            <a:pPr marL="1200150" lvl="2" indent="-285750">
              <a:buFont typeface="Arial" panose="020B0604020202020204" pitchFamily="34" charset="0"/>
              <a:buChar char="•"/>
            </a:pPr>
            <a:r>
              <a:rPr lang="en-US" sz="1400" dirty="0">
                <a:solidFill>
                  <a:schemeClr val="bg1"/>
                </a:solidFill>
                <a:latin typeface="Consolas" panose="020B0609020204030204" pitchFamily="49" charset="0"/>
              </a:rPr>
              <a:t>F1 (unanswerable): (</a:t>
            </a:r>
            <a:r>
              <a:rPr lang="en-US" sz="1400" dirty="0">
                <a:solidFill>
                  <a:schemeClr val="accent2"/>
                </a:solidFill>
                <a:latin typeface="Consolas" panose="020B0609020204030204" pitchFamily="49" charset="0"/>
              </a:rPr>
              <a:t>100%</a:t>
            </a:r>
            <a:r>
              <a:rPr lang="en-US" sz="1400" dirty="0">
                <a:solidFill>
                  <a:schemeClr val="bg1"/>
                </a:solidFill>
                <a:latin typeface="Consolas" panose="020B0609020204030204" pitchFamily="49" charset="0"/>
              </a:rPr>
              <a:t>)</a:t>
            </a:r>
          </a:p>
          <a:p>
            <a:pPr marL="742950" lvl="1" indent="-285750">
              <a:buFont typeface="Arial" panose="020B0604020202020204" pitchFamily="34" charset="0"/>
              <a:buChar char="•"/>
            </a:pPr>
            <a:r>
              <a:rPr lang="en-US" sz="1400" dirty="0">
                <a:solidFill>
                  <a:schemeClr val="bg1"/>
                </a:solidFill>
                <a:latin typeface="Consolas" panose="020B0609020204030204" pitchFamily="49" charset="0"/>
              </a:rPr>
              <a:t>Exact Match: (</a:t>
            </a:r>
            <a:r>
              <a:rPr lang="en-US" sz="1400" dirty="0">
                <a:solidFill>
                  <a:schemeClr val="accent2"/>
                </a:solidFill>
                <a:latin typeface="Consolas" panose="020B0609020204030204" pitchFamily="49" charset="0"/>
              </a:rPr>
              <a:t>50%</a:t>
            </a:r>
            <a:r>
              <a:rPr lang="en-US" sz="1400" dirty="0">
                <a:solidFill>
                  <a:schemeClr val="bg1"/>
                </a:solidFill>
                <a:latin typeface="Consolas" panose="020B0609020204030204" pitchFamily="49" charset="0"/>
              </a:rPr>
              <a:t>)</a:t>
            </a:r>
          </a:p>
          <a:p>
            <a:pPr marL="1200150" lvl="2" indent="-285750">
              <a:buFont typeface="Arial" panose="020B0604020202020204" pitchFamily="34" charset="0"/>
              <a:buChar char="•"/>
            </a:pPr>
            <a:r>
              <a:rPr lang="en-US" sz="1400" dirty="0">
                <a:solidFill>
                  <a:schemeClr val="bg1"/>
                </a:solidFill>
                <a:latin typeface="Consolas" panose="020B0609020204030204" pitchFamily="49" charset="0"/>
              </a:rPr>
              <a:t>EM (answerable): (</a:t>
            </a:r>
            <a:r>
              <a:rPr lang="en-US" sz="1400" dirty="0">
                <a:solidFill>
                  <a:schemeClr val="accent2"/>
                </a:solidFill>
                <a:latin typeface="Consolas" panose="020B0609020204030204" pitchFamily="49" charset="0"/>
              </a:rPr>
              <a:t>0%</a:t>
            </a:r>
            <a:r>
              <a:rPr lang="en-US" sz="1400" dirty="0">
                <a:solidFill>
                  <a:schemeClr val="bg1"/>
                </a:solidFill>
                <a:latin typeface="Consolas" panose="020B0609020204030204" pitchFamily="49" charset="0"/>
              </a:rPr>
              <a:t>)</a:t>
            </a:r>
          </a:p>
          <a:p>
            <a:pPr marL="1200150" lvl="2" indent="-285750">
              <a:buFont typeface="Arial" panose="020B0604020202020204" pitchFamily="34" charset="0"/>
              <a:buChar char="•"/>
            </a:pPr>
            <a:r>
              <a:rPr lang="en-US" sz="1400" dirty="0">
                <a:solidFill>
                  <a:schemeClr val="bg1"/>
                </a:solidFill>
                <a:latin typeface="Consolas" panose="020B0609020204030204" pitchFamily="49" charset="0"/>
              </a:rPr>
              <a:t>EM (unanswerable): (</a:t>
            </a:r>
            <a:r>
              <a:rPr lang="en-US" sz="1400" dirty="0">
                <a:solidFill>
                  <a:schemeClr val="accent2"/>
                </a:solidFill>
                <a:latin typeface="Consolas" panose="020B0609020204030204" pitchFamily="49" charset="0"/>
              </a:rPr>
              <a:t>100%</a:t>
            </a:r>
            <a:r>
              <a:rPr lang="en-US" sz="1400" dirty="0">
                <a:solidFill>
                  <a:schemeClr val="bg1"/>
                </a:solidFill>
                <a:latin typeface="Consolas" panose="020B0609020204030204" pitchFamily="49" charset="0"/>
              </a:rPr>
              <a:t>)</a:t>
            </a:r>
          </a:p>
          <a:p>
            <a:pPr marL="742950" lvl="1" indent="-285750">
              <a:buFont typeface="Arial" panose="020B0604020202020204" pitchFamily="34" charset="0"/>
              <a:buChar char="•"/>
            </a:pPr>
            <a:endParaRPr lang="en-US" dirty="0">
              <a:solidFill>
                <a:schemeClr val="bg1"/>
              </a:solidFill>
              <a:latin typeface="Consolas" panose="020B0609020204030204" pitchFamily="49" charset="0"/>
            </a:endParaRPr>
          </a:p>
        </p:txBody>
      </p:sp>
      <p:sp>
        <p:nvSpPr>
          <p:cNvPr id="32" name="TextBox 31">
            <a:extLst>
              <a:ext uri="{FF2B5EF4-FFF2-40B4-BE49-F238E27FC236}">
                <a16:creationId xmlns:a16="http://schemas.microsoft.com/office/drawing/2014/main" id="{823A2DE7-998D-10EE-E204-ED485F4EA967}"/>
              </a:ext>
            </a:extLst>
          </p:cNvPr>
          <p:cNvSpPr txBox="1"/>
          <p:nvPr/>
        </p:nvSpPr>
        <p:spPr>
          <a:xfrm>
            <a:off x="3016942" y="5410131"/>
            <a:ext cx="1973393" cy="646331"/>
          </a:xfrm>
          <a:prstGeom prst="rect">
            <a:avLst/>
          </a:prstGeom>
          <a:noFill/>
        </p:spPr>
        <p:txBody>
          <a:bodyPr wrap="square">
            <a:spAutoFit/>
          </a:bodyPr>
          <a:lstStyle/>
          <a:p>
            <a:r>
              <a:rPr lang="en-US" sz="1200" dirty="0">
                <a:solidFill>
                  <a:schemeClr val="accent2"/>
                </a:solidFill>
                <a:latin typeface="+mj-lt"/>
                <a:cs typeface="Arial" panose="020B0604020202020204" pitchFamily="34" charset="0"/>
              </a:rPr>
              <a:t>* In orange: performance of a model that always abstains from answering</a:t>
            </a:r>
          </a:p>
        </p:txBody>
      </p:sp>
      <p:sp>
        <p:nvSpPr>
          <p:cNvPr id="34" name="TextBox 33">
            <a:extLst>
              <a:ext uri="{FF2B5EF4-FFF2-40B4-BE49-F238E27FC236}">
                <a16:creationId xmlns:a16="http://schemas.microsoft.com/office/drawing/2014/main" id="{0927C81D-41B4-7C40-41B8-474418E87288}"/>
              </a:ext>
            </a:extLst>
          </p:cNvPr>
          <p:cNvSpPr txBox="1"/>
          <p:nvPr/>
        </p:nvSpPr>
        <p:spPr>
          <a:xfrm>
            <a:off x="10259148" y="5767921"/>
            <a:ext cx="1846103" cy="577081"/>
          </a:xfrm>
          <a:prstGeom prst="rect">
            <a:avLst/>
          </a:prstGeom>
          <a:noFill/>
        </p:spPr>
        <p:txBody>
          <a:bodyPr wrap="square">
            <a:spAutoFit/>
          </a:bodyPr>
          <a:lstStyle/>
          <a:p>
            <a:r>
              <a:rPr lang="en-US" sz="1050" dirty="0">
                <a:solidFill>
                  <a:schemeClr val="bg1"/>
                </a:solidFill>
              </a:rPr>
              <a:t>https://paperswithcode.com/sota/question-answering-on-squad20</a:t>
            </a:r>
          </a:p>
        </p:txBody>
      </p:sp>
    </p:spTree>
    <p:extLst>
      <p:ext uri="{BB962C8B-B14F-4D97-AF65-F5344CB8AC3E}">
        <p14:creationId xmlns:p14="http://schemas.microsoft.com/office/powerpoint/2010/main" val="301297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p:bldP spid="13" grpId="0"/>
      <p:bldP spid="14" grpId="0"/>
      <p:bldP spid="30" grpId="0"/>
      <p:bldP spid="31" grpId="0"/>
      <p:bldP spid="32" grpId="0"/>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56295D0-8666-2084-C778-D385B2E324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D9449A-C985-5965-75DB-9216FA79DE7F}"/>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An so retraining/refinetuning began</a:t>
            </a:r>
          </a:p>
        </p:txBody>
      </p:sp>
      <p:sp>
        <p:nvSpPr>
          <p:cNvPr id="3" name="Content Placeholder 2">
            <a:extLst>
              <a:ext uri="{FF2B5EF4-FFF2-40B4-BE49-F238E27FC236}">
                <a16:creationId xmlns:a16="http://schemas.microsoft.com/office/drawing/2014/main" id="{F78CB15C-F23C-63AD-4B19-FEE4E18C79F7}"/>
              </a:ext>
            </a:extLst>
          </p:cNvPr>
          <p:cNvSpPr>
            <a:spLocks noGrp="1"/>
          </p:cNvSpPr>
          <p:nvPr>
            <p:ph sz="quarter" idx="10"/>
          </p:nvPr>
        </p:nvSpPr>
        <p:spPr>
          <a:xfrm>
            <a:off x="594482" y="1181303"/>
            <a:ext cx="6964558" cy="976814"/>
          </a:xfrm>
        </p:spPr>
        <p:txBody>
          <a:bodyPr>
            <a:normAutofit/>
          </a:bodyPr>
          <a:lstStyle/>
          <a:p>
            <a:r>
              <a:rPr lang="en-US" b="0" dirty="0">
                <a:solidFill>
                  <a:schemeClr val="bg1"/>
                </a:solidFill>
              </a:rPr>
              <a:t>Keeping it simple: using the same hyperparameters as those in the EuSQuAD paper, can we replicate the results?</a:t>
            </a:r>
          </a:p>
          <a:p>
            <a:endParaRPr lang="en-US" b="0" dirty="0">
              <a:solidFill>
                <a:schemeClr val="bg1"/>
              </a:solidFill>
            </a:endParaRPr>
          </a:p>
        </p:txBody>
      </p:sp>
      <p:sp>
        <p:nvSpPr>
          <p:cNvPr id="11" name="Rectangle 3">
            <a:extLst>
              <a:ext uri="{FF2B5EF4-FFF2-40B4-BE49-F238E27FC236}">
                <a16:creationId xmlns:a16="http://schemas.microsoft.com/office/drawing/2014/main" id="{9F76B8F0-7E4E-561A-3F79-24644522E393}"/>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798C6565-4B7F-A0B4-532A-EBAA035FDECE}"/>
              </a:ext>
            </a:extLst>
          </p:cNvPr>
          <p:cNvSpPr txBox="1"/>
          <p:nvPr/>
        </p:nvSpPr>
        <p:spPr>
          <a:xfrm>
            <a:off x="8578275" y="1122264"/>
            <a:ext cx="5401006" cy="1543115"/>
          </a:xfrm>
          <a:prstGeom prst="rect">
            <a:avLst/>
          </a:prstGeom>
          <a:noFill/>
        </p:spPr>
        <p:txBody>
          <a:bodyPr wrap="square">
            <a:spAutoFit/>
          </a:bodyPr>
          <a:lstStyle/>
          <a:p>
            <a:pPr>
              <a:lnSpc>
                <a:spcPts val="1425"/>
              </a:lnSpc>
            </a:pPr>
            <a:r>
              <a:rPr lang="en-US" sz="1050" b="0" dirty="0">
                <a:solidFill>
                  <a:srgbClr val="CCCCCC"/>
                </a:solidFill>
                <a:effectLst/>
                <a:latin typeface="Consolas" panose="020B0609020204030204" pitchFamily="49" charset="0"/>
              </a:rPr>
              <a:t>hyperparameters </a:t>
            </a:r>
            <a:r>
              <a:rPr lang="en-US" sz="1050" b="0" dirty="0">
                <a:solidFill>
                  <a:srgbClr val="D4D4D4"/>
                </a:solidFill>
                <a:effectLst/>
                <a:latin typeface="Consolas" panose="020B0609020204030204" pitchFamily="49" charset="0"/>
              </a:rPr>
              <a:t>=</a:t>
            </a:r>
            <a:r>
              <a:rPr lang="en-US" sz="1050" b="0" dirty="0">
                <a:solidFill>
                  <a:srgbClr val="CCCCCC"/>
                </a:solidFill>
                <a:effectLst/>
                <a:latin typeface="Consolas" panose="020B0609020204030204" pitchFamily="49" charset="0"/>
              </a:rPr>
              <a:t> {</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'learning_rate'</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3e-5</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'num_train_epochs’</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6</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'batch_size’</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8</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'gradient_accumulation_steps'</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16</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'weight_decay'</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0.02</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'warmup_ratio'</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0.2</a:t>
            </a:r>
            <a:endParaRPr lang="en-US" sz="1050" b="0" dirty="0">
              <a:solidFill>
                <a:srgbClr val="CCCCCC"/>
              </a:solidFill>
              <a:effectLst/>
              <a:latin typeface="Consolas" panose="020B0609020204030204" pitchFamily="49" charset="0"/>
            </a:endParaRPr>
          </a:p>
          <a:p>
            <a:pPr>
              <a:lnSpc>
                <a:spcPts val="1425"/>
              </a:lnSpc>
            </a:pPr>
            <a:r>
              <a:rPr lang="en-US" sz="1050" b="0" dirty="0">
                <a:solidFill>
                  <a:srgbClr val="CCCCCC"/>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7D96DE12-4B85-D147-CC19-93ECE43EF8AB}"/>
              </a:ext>
            </a:extLst>
          </p:cNvPr>
          <p:cNvSpPr txBox="1"/>
          <p:nvPr/>
        </p:nvSpPr>
        <p:spPr>
          <a:xfrm>
            <a:off x="835554" y="2476576"/>
            <a:ext cx="1186980" cy="276999"/>
          </a:xfrm>
          <a:prstGeom prst="rect">
            <a:avLst/>
          </a:prstGeom>
          <a:noFill/>
        </p:spPr>
        <p:txBody>
          <a:bodyPr wrap="square" rtlCol="0">
            <a:spAutoFit/>
          </a:bodyPr>
          <a:lstStyle/>
          <a:p>
            <a:r>
              <a:rPr lang="en-US" sz="1200" dirty="0">
                <a:solidFill>
                  <a:schemeClr val="bg1"/>
                </a:solidFill>
              </a:rPr>
              <a:t>Fine tune</a:t>
            </a:r>
          </a:p>
        </p:txBody>
      </p:sp>
      <p:cxnSp>
        <p:nvCxnSpPr>
          <p:cNvPr id="21" name="Connector: Curved 20">
            <a:extLst>
              <a:ext uri="{FF2B5EF4-FFF2-40B4-BE49-F238E27FC236}">
                <a16:creationId xmlns:a16="http://schemas.microsoft.com/office/drawing/2014/main" id="{1A2217A5-F9D0-7A7D-2F81-1FC5A0A15396}"/>
              </a:ext>
            </a:extLst>
          </p:cNvPr>
          <p:cNvCxnSpPr>
            <a:cxnSpLocks/>
          </p:cNvCxnSpPr>
          <p:nvPr/>
        </p:nvCxnSpPr>
        <p:spPr>
          <a:xfrm rot="10800000" flipH="1" flipV="1">
            <a:off x="855529" y="2349823"/>
            <a:ext cx="906722" cy="441885"/>
          </a:xfrm>
          <a:prstGeom prst="curvedConnector3">
            <a:avLst>
              <a:gd name="adj1" fmla="val -2521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01F5C42-7731-484A-A608-74D8D4B334F0}"/>
              </a:ext>
            </a:extLst>
          </p:cNvPr>
          <p:cNvSpPr txBox="1"/>
          <p:nvPr/>
        </p:nvSpPr>
        <p:spPr>
          <a:xfrm>
            <a:off x="1180885" y="3336839"/>
            <a:ext cx="5791752" cy="193899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Consolas" panose="020B0609020204030204" pitchFamily="49" charset="0"/>
              </a:rPr>
              <a:t>Test results:</a:t>
            </a:r>
          </a:p>
          <a:p>
            <a:pPr marL="742950" lvl="1" indent="-285750">
              <a:buFont typeface="Arial" panose="020B0604020202020204" pitchFamily="34" charset="0"/>
              <a:buChar char="•"/>
            </a:pPr>
            <a:r>
              <a:rPr lang="en-US" sz="1400" dirty="0">
                <a:solidFill>
                  <a:schemeClr val="bg1"/>
                </a:solidFill>
                <a:latin typeface="Consolas" panose="020B0609020204030204" pitchFamily="49" charset="0"/>
              </a:rPr>
              <a:t>F1: (</a:t>
            </a:r>
            <a:r>
              <a:rPr lang="en-US" sz="1400" dirty="0">
                <a:solidFill>
                  <a:schemeClr val="accent2"/>
                </a:solidFill>
                <a:latin typeface="Consolas" panose="020B0609020204030204" pitchFamily="49" charset="0"/>
              </a:rPr>
              <a:t>50%</a:t>
            </a:r>
            <a:r>
              <a:rPr lang="en-US" sz="1400" dirty="0">
                <a:solidFill>
                  <a:schemeClr val="bg1"/>
                </a:solidFill>
                <a:latin typeface="Consolas" panose="020B0609020204030204" pitchFamily="49" charset="0"/>
              </a:rPr>
              <a:t>) (</a:t>
            </a:r>
            <a:r>
              <a:rPr lang="en-US" sz="1400" dirty="0">
                <a:solidFill>
                  <a:schemeClr val="accent5"/>
                </a:solidFill>
                <a:latin typeface="Consolas" panose="020B0609020204030204" pitchFamily="49" charset="0"/>
              </a:rPr>
              <a:t>55.8%</a:t>
            </a:r>
            <a:r>
              <a:rPr lang="en-US" sz="1400" dirty="0">
                <a:solidFill>
                  <a:schemeClr val="bg1"/>
                </a:solidFill>
                <a:latin typeface="Consolas" panose="020B0609020204030204" pitchFamily="49" charset="0"/>
              </a:rPr>
              <a:t>)</a:t>
            </a:r>
          </a:p>
          <a:p>
            <a:pPr marL="1200150" lvl="2" indent="-285750">
              <a:buFont typeface="Arial" panose="020B0604020202020204" pitchFamily="34" charset="0"/>
              <a:buChar char="•"/>
            </a:pPr>
            <a:r>
              <a:rPr lang="en-US" sz="1400" dirty="0">
                <a:solidFill>
                  <a:schemeClr val="bg1"/>
                </a:solidFill>
                <a:latin typeface="Consolas" panose="020B0609020204030204" pitchFamily="49" charset="0"/>
              </a:rPr>
              <a:t>F1(answerable): (</a:t>
            </a:r>
            <a:r>
              <a:rPr lang="en-US" sz="1400" dirty="0">
                <a:solidFill>
                  <a:schemeClr val="accent2"/>
                </a:solidFill>
                <a:latin typeface="Consolas" panose="020B0609020204030204" pitchFamily="49" charset="0"/>
              </a:rPr>
              <a:t>0%</a:t>
            </a:r>
            <a:r>
              <a:rPr lang="en-US" sz="1400" dirty="0">
                <a:solidFill>
                  <a:schemeClr val="bg1"/>
                </a:solidFill>
                <a:latin typeface="Consolas" panose="020B0609020204030204" pitchFamily="49" charset="0"/>
              </a:rPr>
              <a:t>)</a:t>
            </a:r>
          </a:p>
          <a:p>
            <a:pPr marL="1200150" lvl="2" indent="-285750">
              <a:buFont typeface="Arial" panose="020B0604020202020204" pitchFamily="34" charset="0"/>
              <a:buChar char="•"/>
            </a:pPr>
            <a:r>
              <a:rPr lang="en-US" sz="1400" dirty="0">
                <a:solidFill>
                  <a:schemeClr val="bg1"/>
                </a:solidFill>
                <a:latin typeface="Consolas" panose="020B0609020204030204" pitchFamily="49" charset="0"/>
              </a:rPr>
              <a:t>F1 (unanswerable): (</a:t>
            </a:r>
            <a:r>
              <a:rPr lang="en-US" sz="1400" dirty="0">
                <a:solidFill>
                  <a:schemeClr val="accent2"/>
                </a:solidFill>
                <a:latin typeface="Consolas" panose="020B0609020204030204" pitchFamily="49" charset="0"/>
              </a:rPr>
              <a:t>100%</a:t>
            </a:r>
            <a:r>
              <a:rPr lang="en-US" sz="1400" dirty="0">
                <a:solidFill>
                  <a:schemeClr val="bg1"/>
                </a:solidFill>
                <a:latin typeface="Consolas" panose="020B0609020204030204" pitchFamily="49" charset="0"/>
              </a:rPr>
              <a:t>)</a:t>
            </a:r>
          </a:p>
          <a:p>
            <a:pPr marL="742950" lvl="1" indent="-285750">
              <a:buFont typeface="Arial" panose="020B0604020202020204" pitchFamily="34" charset="0"/>
              <a:buChar char="•"/>
            </a:pPr>
            <a:r>
              <a:rPr lang="en-US" sz="1400" dirty="0">
                <a:solidFill>
                  <a:schemeClr val="bg1"/>
                </a:solidFill>
                <a:latin typeface="Consolas" panose="020B0609020204030204" pitchFamily="49" charset="0"/>
              </a:rPr>
              <a:t>Exact Match: (</a:t>
            </a:r>
            <a:r>
              <a:rPr lang="en-US" sz="1400" dirty="0">
                <a:solidFill>
                  <a:schemeClr val="accent2"/>
                </a:solidFill>
                <a:latin typeface="Consolas" panose="020B0609020204030204" pitchFamily="49" charset="0"/>
              </a:rPr>
              <a:t>50%</a:t>
            </a:r>
            <a:r>
              <a:rPr lang="en-US" sz="1400" dirty="0">
                <a:solidFill>
                  <a:schemeClr val="bg1"/>
                </a:solidFill>
                <a:latin typeface="Consolas" panose="020B0609020204030204" pitchFamily="49" charset="0"/>
              </a:rPr>
              <a:t>) (</a:t>
            </a:r>
            <a:r>
              <a:rPr lang="en-US" sz="1400" dirty="0">
                <a:solidFill>
                  <a:schemeClr val="accent5"/>
                </a:solidFill>
                <a:latin typeface="Consolas" panose="020B0609020204030204" pitchFamily="49" charset="0"/>
              </a:rPr>
              <a:t>44.6%</a:t>
            </a:r>
            <a:r>
              <a:rPr lang="en-US" sz="1400" dirty="0">
                <a:solidFill>
                  <a:schemeClr val="bg1"/>
                </a:solidFill>
                <a:latin typeface="Consolas" panose="020B0609020204030204" pitchFamily="49" charset="0"/>
              </a:rPr>
              <a:t>)</a:t>
            </a:r>
          </a:p>
          <a:p>
            <a:pPr marL="1200150" lvl="2" indent="-285750">
              <a:buFont typeface="Arial" panose="020B0604020202020204" pitchFamily="34" charset="0"/>
              <a:buChar char="•"/>
            </a:pPr>
            <a:r>
              <a:rPr lang="en-US" sz="1400" dirty="0">
                <a:solidFill>
                  <a:schemeClr val="bg1"/>
                </a:solidFill>
                <a:latin typeface="Consolas" panose="020B0609020204030204" pitchFamily="49" charset="0"/>
              </a:rPr>
              <a:t>EM (answerable): (</a:t>
            </a:r>
            <a:r>
              <a:rPr lang="en-US" sz="1400" dirty="0">
                <a:solidFill>
                  <a:schemeClr val="accent2"/>
                </a:solidFill>
                <a:latin typeface="Consolas" panose="020B0609020204030204" pitchFamily="49" charset="0"/>
              </a:rPr>
              <a:t>0%</a:t>
            </a:r>
            <a:r>
              <a:rPr lang="en-US" sz="1400" dirty="0">
                <a:solidFill>
                  <a:schemeClr val="bg1"/>
                </a:solidFill>
                <a:latin typeface="Consolas" panose="020B0609020204030204" pitchFamily="49" charset="0"/>
              </a:rPr>
              <a:t>)</a:t>
            </a:r>
          </a:p>
          <a:p>
            <a:pPr marL="1200150" lvl="2" indent="-285750">
              <a:buFont typeface="Arial" panose="020B0604020202020204" pitchFamily="34" charset="0"/>
              <a:buChar char="•"/>
            </a:pPr>
            <a:r>
              <a:rPr lang="en-US" sz="1400" dirty="0">
                <a:solidFill>
                  <a:schemeClr val="bg1"/>
                </a:solidFill>
                <a:latin typeface="Consolas" panose="020B0609020204030204" pitchFamily="49" charset="0"/>
              </a:rPr>
              <a:t>EM (unanswerable): (</a:t>
            </a:r>
            <a:r>
              <a:rPr lang="en-US" sz="1400" dirty="0">
                <a:solidFill>
                  <a:schemeClr val="accent2"/>
                </a:solidFill>
                <a:latin typeface="Consolas" panose="020B0609020204030204" pitchFamily="49" charset="0"/>
              </a:rPr>
              <a:t>100%</a:t>
            </a:r>
            <a:r>
              <a:rPr lang="en-US" sz="1400" dirty="0">
                <a:solidFill>
                  <a:schemeClr val="bg1"/>
                </a:solidFill>
                <a:latin typeface="Consolas" panose="020B0609020204030204" pitchFamily="49" charset="0"/>
              </a:rPr>
              <a:t>)</a:t>
            </a:r>
          </a:p>
          <a:p>
            <a:pPr marL="742950" lvl="1" indent="-285750">
              <a:buFont typeface="Arial" panose="020B0604020202020204" pitchFamily="34" charset="0"/>
              <a:buChar char="•"/>
            </a:pPr>
            <a:endParaRPr lang="en-US" dirty="0">
              <a:solidFill>
                <a:schemeClr val="bg1"/>
              </a:solidFill>
              <a:latin typeface="Consolas" panose="020B0609020204030204" pitchFamily="49" charset="0"/>
            </a:endParaRPr>
          </a:p>
        </p:txBody>
      </p:sp>
      <p:sp>
        <p:nvSpPr>
          <p:cNvPr id="30" name="TextBox 29">
            <a:extLst>
              <a:ext uri="{FF2B5EF4-FFF2-40B4-BE49-F238E27FC236}">
                <a16:creationId xmlns:a16="http://schemas.microsoft.com/office/drawing/2014/main" id="{E28E0E4B-4232-79AA-7469-36E6D34445C3}"/>
              </a:ext>
            </a:extLst>
          </p:cNvPr>
          <p:cNvSpPr txBox="1"/>
          <p:nvPr/>
        </p:nvSpPr>
        <p:spPr>
          <a:xfrm>
            <a:off x="7691361" y="3890836"/>
            <a:ext cx="2133359" cy="830997"/>
          </a:xfrm>
          <a:prstGeom prst="rect">
            <a:avLst/>
          </a:prstGeom>
          <a:noFill/>
        </p:spPr>
        <p:txBody>
          <a:bodyPr wrap="square" rtlCol="0">
            <a:spAutoFit/>
          </a:bodyPr>
          <a:lstStyle/>
          <a:p>
            <a:r>
              <a:rPr lang="en-US" sz="1200" dirty="0">
                <a:solidFill>
                  <a:srgbClr val="FF0000"/>
                </a:solidFill>
              </a:rPr>
              <a:t>(take into account that our test set is different from the they used, so this is just as an orientation)</a:t>
            </a:r>
            <a:endParaRPr lang="en-US" sz="1200" b="1" dirty="0">
              <a:solidFill>
                <a:srgbClr val="FF0000"/>
              </a:solidFill>
            </a:endParaRPr>
          </a:p>
        </p:txBody>
      </p:sp>
      <p:sp>
        <p:nvSpPr>
          <p:cNvPr id="6" name="Content Placeholder 2">
            <a:extLst>
              <a:ext uri="{FF2B5EF4-FFF2-40B4-BE49-F238E27FC236}">
                <a16:creationId xmlns:a16="http://schemas.microsoft.com/office/drawing/2014/main" id="{16051442-F74B-016C-BE58-1BE76E5259F4}"/>
              </a:ext>
            </a:extLst>
          </p:cNvPr>
          <p:cNvSpPr txBox="1">
            <a:spLocks/>
          </p:cNvSpPr>
          <p:nvPr/>
        </p:nvSpPr>
        <p:spPr>
          <a:xfrm>
            <a:off x="870556" y="2162257"/>
            <a:ext cx="4016846" cy="904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mBERT model</a:t>
            </a:r>
          </a:p>
          <a:p>
            <a:endParaRPr lang="en-US" b="0" dirty="0">
              <a:solidFill>
                <a:schemeClr val="bg1"/>
              </a:solidFill>
            </a:endParaRPr>
          </a:p>
        </p:txBody>
      </p:sp>
      <p:pic>
        <p:nvPicPr>
          <p:cNvPr id="12" name="Picture 2" descr="Google BERT Update Set to Re-Shape Google's Understanding of Users - Vizion  Interactive">
            <a:extLst>
              <a:ext uri="{FF2B5EF4-FFF2-40B4-BE49-F238E27FC236}">
                <a16:creationId xmlns:a16="http://schemas.microsoft.com/office/drawing/2014/main" id="{8BA3E9DE-37ED-906A-7F43-3131FD1E8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224" y="1976952"/>
            <a:ext cx="1479292" cy="50296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0ADFD78-BC9A-7F89-4A6F-AE8210EE41E3}"/>
              </a:ext>
            </a:extLst>
          </p:cNvPr>
          <p:cNvSpPr txBox="1"/>
          <p:nvPr/>
        </p:nvSpPr>
        <p:spPr>
          <a:xfrm>
            <a:off x="1797218" y="2588763"/>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EuSQuAD</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18" name="Picture 4" descr="Multilingual Learner Programs / Department Staff">
            <a:extLst>
              <a:ext uri="{FF2B5EF4-FFF2-40B4-BE49-F238E27FC236}">
                <a16:creationId xmlns:a16="http://schemas.microsoft.com/office/drawing/2014/main" id="{67C0FAC3-339C-340A-1C7F-C2B67839AF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199" y="1797273"/>
            <a:ext cx="1271145" cy="99996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35677EED-E326-573E-F207-EA9FEB2AE313}"/>
              </a:ext>
            </a:extLst>
          </p:cNvPr>
          <p:cNvPicPr>
            <a:picLocks noChangeAspect="1"/>
          </p:cNvPicPr>
          <p:nvPr/>
        </p:nvPicPr>
        <p:blipFill>
          <a:blip r:embed="rId5"/>
          <a:stretch>
            <a:fillRect/>
          </a:stretch>
        </p:blipFill>
        <p:spPr>
          <a:xfrm>
            <a:off x="3922649" y="2607023"/>
            <a:ext cx="628083" cy="351727"/>
          </a:xfrm>
          <a:prstGeom prst="rect">
            <a:avLst/>
          </a:prstGeom>
        </p:spPr>
      </p:pic>
      <p:sp>
        <p:nvSpPr>
          <p:cNvPr id="20" name="TextBox 19">
            <a:extLst>
              <a:ext uri="{FF2B5EF4-FFF2-40B4-BE49-F238E27FC236}">
                <a16:creationId xmlns:a16="http://schemas.microsoft.com/office/drawing/2014/main" id="{F6FE0808-3EC5-9680-66D9-35D4A4C11748}"/>
              </a:ext>
            </a:extLst>
          </p:cNvPr>
          <p:cNvSpPr txBox="1"/>
          <p:nvPr/>
        </p:nvSpPr>
        <p:spPr>
          <a:xfrm>
            <a:off x="5575487" y="4569276"/>
            <a:ext cx="1973393" cy="461665"/>
          </a:xfrm>
          <a:prstGeom prst="rect">
            <a:avLst/>
          </a:prstGeom>
          <a:noFill/>
        </p:spPr>
        <p:txBody>
          <a:bodyPr wrap="square">
            <a:spAutoFit/>
          </a:bodyPr>
          <a:lstStyle/>
          <a:p>
            <a:r>
              <a:rPr lang="en-US" sz="1200" dirty="0">
                <a:solidFill>
                  <a:schemeClr val="accent5"/>
                </a:solidFill>
                <a:latin typeface="+mj-lt"/>
                <a:cs typeface="Arial" panose="020B0604020202020204" pitchFamily="34" charset="0"/>
              </a:rPr>
              <a:t>Performance achieved in the original paper</a:t>
            </a:r>
          </a:p>
        </p:txBody>
      </p:sp>
      <p:sp>
        <p:nvSpPr>
          <p:cNvPr id="4" name="TextBox 3">
            <a:extLst>
              <a:ext uri="{FF2B5EF4-FFF2-40B4-BE49-F238E27FC236}">
                <a16:creationId xmlns:a16="http://schemas.microsoft.com/office/drawing/2014/main" id="{217F99CD-CEC7-42C9-CC8C-BFCB97E772C0}"/>
              </a:ext>
            </a:extLst>
          </p:cNvPr>
          <p:cNvSpPr txBox="1"/>
          <p:nvPr/>
        </p:nvSpPr>
        <p:spPr>
          <a:xfrm>
            <a:off x="5533899" y="3652796"/>
            <a:ext cx="1973393" cy="646331"/>
          </a:xfrm>
          <a:prstGeom prst="rect">
            <a:avLst/>
          </a:prstGeom>
          <a:noFill/>
        </p:spPr>
        <p:txBody>
          <a:bodyPr wrap="square">
            <a:spAutoFit/>
          </a:bodyPr>
          <a:lstStyle/>
          <a:p>
            <a:r>
              <a:rPr lang="en-US" sz="1200" dirty="0">
                <a:solidFill>
                  <a:schemeClr val="accent2"/>
                </a:solidFill>
                <a:latin typeface="+mj-lt"/>
                <a:cs typeface="Arial" panose="020B0604020202020204" pitchFamily="34" charset="0"/>
              </a:rPr>
              <a:t>* In orange: performance of a model that always abstains from answering</a:t>
            </a:r>
          </a:p>
        </p:txBody>
      </p:sp>
    </p:spTree>
    <p:extLst>
      <p:ext uri="{BB962C8B-B14F-4D97-AF65-F5344CB8AC3E}">
        <p14:creationId xmlns:p14="http://schemas.microsoft.com/office/powerpoint/2010/main" val="409154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6"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914399" y="260950"/>
            <a:ext cx="4365173" cy="723445"/>
          </a:xfrm>
        </p:spPr>
        <p:txBody>
          <a:bodyPr/>
          <a:lstStyle/>
          <a:p>
            <a:r>
              <a:rPr lang="en-US" cap="none" dirty="0">
                <a:solidFill>
                  <a:schemeClr val="bg1"/>
                </a:solidFill>
                <a:latin typeface="+mn-lt"/>
              </a:rPr>
              <a:t>Why This Project?</a:t>
            </a:r>
          </a:p>
        </p:txBody>
      </p:sp>
      <p:sp>
        <p:nvSpPr>
          <p:cNvPr id="3" name="Content Placeholder 2">
            <a:extLst>
              <a:ext uri="{FF2B5EF4-FFF2-40B4-BE49-F238E27FC236}">
                <a16:creationId xmlns:a16="http://schemas.microsoft.com/office/drawing/2014/main" id="{E374C67C-D286-74AE-086C-3E45FF9D9542}"/>
              </a:ext>
            </a:extLst>
          </p:cNvPr>
          <p:cNvSpPr>
            <a:spLocks noGrp="1"/>
          </p:cNvSpPr>
          <p:nvPr>
            <p:ph sz="quarter" idx="10"/>
          </p:nvPr>
        </p:nvSpPr>
        <p:spPr>
          <a:xfrm>
            <a:off x="914399" y="1292907"/>
            <a:ext cx="9470572" cy="3747180"/>
          </a:xfrm>
        </p:spPr>
        <p:txBody>
          <a:bodyPr/>
          <a:lstStyle/>
          <a:p>
            <a:r>
              <a:rPr lang="en-US" dirty="0">
                <a:solidFill>
                  <a:schemeClr val="bg1"/>
                </a:solidFill>
              </a:rPr>
              <a:t>We are all familiar with common applications of Deep Learning….</a:t>
            </a:r>
          </a:p>
        </p:txBody>
      </p:sp>
      <p:sp>
        <p:nvSpPr>
          <p:cNvPr id="4" name="Content Placeholder 3">
            <a:extLst>
              <a:ext uri="{FF2B5EF4-FFF2-40B4-BE49-F238E27FC236}">
                <a16:creationId xmlns:a16="http://schemas.microsoft.com/office/drawing/2014/main" id="{701C2F4A-ABC8-39B2-B7BB-36C02B7A4540}"/>
              </a:ext>
            </a:extLst>
          </p:cNvPr>
          <p:cNvSpPr>
            <a:spLocks noGrp="1"/>
          </p:cNvSpPr>
          <p:nvPr>
            <p:ph sz="quarter" idx="11"/>
          </p:nvPr>
        </p:nvSpPr>
        <p:spPr>
          <a:xfrm>
            <a:off x="1229403" y="2086961"/>
            <a:ext cx="2013857" cy="552638"/>
          </a:xfrm>
        </p:spPr>
        <p:txBody>
          <a:bodyPr>
            <a:normAutofit/>
          </a:bodyPr>
          <a:lstStyle/>
          <a:p>
            <a:pPr marL="0" indent="0">
              <a:buNone/>
            </a:pPr>
            <a:r>
              <a:rPr lang="en-US" sz="2400" u="sng" dirty="0">
                <a:solidFill>
                  <a:schemeClr val="bg1"/>
                </a:solidFill>
              </a:rPr>
              <a:t>Classification</a:t>
            </a:r>
          </a:p>
        </p:txBody>
      </p: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a:t>
            </a:fld>
            <a:endParaRPr lang="en-US" dirty="0"/>
          </a:p>
        </p:txBody>
      </p:sp>
      <p:sp>
        <p:nvSpPr>
          <p:cNvPr id="6" name="Content Placeholder 3">
            <a:extLst>
              <a:ext uri="{FF2B5EF4-FFF2-40B4-BE49-F238E27FC236}">
                <a16:creationId xmlns:a16="http://schemas.microsoft.com/office/drawing/2014/main" id="{75F14D8B-327B-8239-D97B-AFB93DF59E1A}"/>
              </a:ext>
            </a:extLst>
          </p:cNvPr>
          <p:cNvSpPr txBox="1">
            <a:spLocks/>
          </p:cNvSpPr>
          <p:nvPr/>
        </p:nvSpPr>
        <p:spPr>
          <a:xfrm>
            <a:off x="5216977" y="2039941"/>
            <a:ext cx="2013857" cy="552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chemeClr val="bg1"/>
                </a:solidFill>
              </a:rPr>
              <a:t>Regression</a:t>
            </a:r>
          </a:p>
        </p:txBody>
      </p:sp>
      <p:sp>
        <p:nvSpPr>
          <p:cNvPr id="7" name="Content Placeholder 3">
            <a:extLst>
              <a:ext uri="{FF2B5EF4-FFF2-40B4-BE49-F238E27FC236}">
                <a16:creationId xmlns:a16="http://schemas.microsoft.com/office/drawing/2014/main" id="{6B42C112-00ED-1877-D4FC-1EEF1CAFFD26}"/>
              </a:ext>
            </a:extLst>
          </p:cNvPr>
          <p:cNvSpPr txBox="1">
            <a:spLocks/>
          </p:cNvSpPr>
          <p:nvPr/>
        </p:nvSpPr>
        <p:spPr>
          <a:xfrm>
            <a:off x="8418155" y="1999875"/>
            <a:ext cx="3154137" cy="6397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chemeClr val="bg1"/>
                </a:solidFill>
              </a:rPr>
              <a:t>Natural Language Processing (NLP)</a:t>
            </a:r>
          </a:p>
        </p:txBody>
      </p:sp>
      <p:pic>
        <p:nvPicPr>
          <p:cNvPr id="1026" name="Picture 2" descr="Machine Learning Icon - Free PNG &amp; SVG 1701180 - Noun Project">
            <a:extLst>
              <a:ext uri="{FF2B5EF4-FFF2-40B4-BE49-F238E27FC236}">
                <a16:creationId xmlns:a16="http://schemas.microsoft.com/office/drawing/2014/main" id="{EE031B51-4FCA-002E-0E70-B110D22C791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35361" y="2639599"/>
            <a:ext cx="2107899" cy="21078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near regression - Free arrows icons">
            <a:extLst>
              <a:ext uri="{FF2B5EF4-FFF2-40B4-BE49-F238E27FC236}">
                <a16:creationId xmlns:a16="http://schemas.microsoft.com/office/drawing/2014/main" id="{4C394DFA-2B15-C98A-DB4A-9B66D9CF2C59}"/>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000308" y="2639599"/>
            <a:ext cx="2013857" cy="20138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lp Icon Stock Illustrations – 950 Nlp Icon Stock Illustrations, Vectors &amp;  Clipart - Dreamstime">
            <a:extLst>
              <a:ext uri="{FF2B5EF4-FFF2-40B4-BE49-F238E27FC236}">
                <a16:creationId xmlns:a16="http://schemas.microsoft.com/office/drawing/2014/main" id="{B25301B7-F719-A49E-8961-043BF61E921A}"/>
              </a:ext>
            </a:extLst>
          </p:cNvPr>
          <p:cNvPicPr>
            <a:picLocks noChangeAspect="1" noChangeArrowheads="1"/>
          </p:cNvPicPr>
          <p:nvPr/>
        </p:nvPicPr>
        <p:blipFill rotWithShape="1">
          <a:blip r:embed="rId5">
            <a:lum bright="70000" contrast="-70000"/>
            <a:extLst>
              <a:ext uri="{BEBA8EAE-BF5A-486C-A8C5-ECC9F3942E4B}">
                <a14:imgProps xmlns:a14="http://schemas.microsoft.com/office/drawing/2010/main">
                  <a14:imgLayer r:embed="rId6">
                    <a14:imgEffect>
                      <a14:backgroundRemoval t="9728" b="89689" l="6125" r="90000">
                        <a14:foregroundMark x1="9490" y1="72374" x2="9500" y2="72568"/>
                        <a14:foregroundMark x1="9250" y1="67899" x2="9396" y2="70623"/>
                        <a14:foregroundMark x1="14625" y1="75097" x2="14625" y2="75097"/>
                        <a14:foregroundMark x1="7000" y1="72179" x2="6125" y2="71984"/>
                        <a14:backgroundMark x1="11000" y1="68288" x2="10375" y2="69066"/>
                        <a14:backgroundMark x1="10125" y1="70623" x2="10125" y2="72374"/>
                      </a14:backgroundRemoval>
                    </a14:imgEffect>
                  </a14:imgLayer>
                </a14:imgProps>
              </a:ext>
              <a:ext uri="{28A0092B-C50C-407E-A947-70E740481C1C}">
                <a14:useLocalDpi xmlns:a14="http://schemas.microsoft.com/office/drawing/2010/main" val="0"/>
              </a:ext>
            </a:extLst>
          </a:blip>
          <a:srcRect t="46851" r="60420"/>
          <a:stretch/>
        </p:blipFill>
        <p:spPr bwMode="auto">
          <a:xfrm>
            <a:off x="8268710" y="2670839"/>
            <a:ext cx="2709921" cy="2338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69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118FCEF-12C9-2E85-74C3-1682F2313A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4BF7DD-C483-D038-945E-8EB07CBE1DEE}"/>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An so retraining/refinetuning began</a:t>
            </a:r>
          </a:p>
        </p:txBody>
      </p:sp>
      <p:sp>
        <p:nvSpPr>
          <p:cNvPr id="3" name="Content Placeholder 2">
            <a:extLst>
              <a:ext uri="{FF2B5EF4-FFF2-40B4-BE49-F238E27FC236}">
                <a16:creationId xmlns:a16="http://schemas.microsoft.com/office/drawing/2014/main" id="{8630025F-4ED6-3699-4BCC-3BDA1D1621E9}"/>
              </a:ext>
            </a:extLst>
          </p:cNvPr>
          <p:cNvSpPr>
            <a:spLocks noGrp="1"/>
          </p:cNvSpPr>
          <p:nvPr>
            <p:ph sz="quarter" idx="10"/>
          </p:nvPr>
        </p:nvSpPr>
        <p:spPr>
          <a:xfrm>
            <a:off x="594482" y="1181303"/>
            <a:ext cx="6964558" cy="976814"/>
          </a:xfrm>
        </p:spPr>
        <p:txBody>
          <a:bodyPr>
            <a:normAutofit/>
          </a:bodyPr>
          <a:lstStyle/>
          <a:p>
            <a:r>
              <a:rPr lang="en-US" b="0" dirty="0">
                <a:solidFill>
                  <a:schemeClr val="bg1"/>
                </a:solidFill>
              </a:rPr>
              <a:t>Keeping it simple: using the same hyperparameters as those in the EuSQuAD paper, can we replicate the results?</a:t>
            </a:r>
          </a:p>
          <a:p>
            <a:endParaRPr lang="en-US" b="0" dirty="0">
              <a:solidFill>
                <a:schemeClr val="bg1"/>
              </a:solidFill>
            </a:endParaRPr>
          </a:p>
        </p:txBody>
      </p:sp>
      <p:sp>
        <p:nvSpPr>
          <p:cNvPr id="11" name="Rectangle 3">
            <a:extLst>
              <a:ext uri="{FF2B5EF4-FFF2-40B4-BE49-F238E27FC236}">
                <a16:creationId xmlns:a16="http://schemas.microsoft.com/office/drawing/2014/main" id="{2C07D0CB-D27B-2F14-948A-E852DB81EDEA}"/>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ADAE2A2E-395D-EAA9-F74B-976C2C2A1D9D}"/>
              </a:ext>
            </a:extLst>
          </p:cNvPr>
          <p:cNvSpPr txBox="1"/>
          <p:nvPr/>
        </p:nvSpPr>
        <p:spPr>
          <a:xfrm>
            <a:off x="8578275" y="1122264"/>
            <a:ext cx="5401006" cy="1543115"/>
          </a:xfrm>
          <a:prstGeom prst="rect">
            <a:avLst/>
          </a:prstGeom>
          <a:noFill/>
        </p:spPr>
        <p:txBody>
          <a:bodyPr wrap="square">
            <a:spAutoFit/>
          </a:bodyPr>
          <a:lstStyle/>
          <a:p>
            <a:pPr>
              <a:lnSpc>
                <a:spcPts val="1425"/>
              </a:lnSpc>
            </a:pPr>
            <a:r>
              <a:rPr lang="en-US" sz="1050" b="0" dirty="0">
                <a:solidFill>
                  <a:srgbClr val="CCCCCC"/>
                </a:solidFill>
                <a:effectLst/>
                <a:latin typeface="Consolas" panose="020B0609020204030204" pitchFamily="49" charset="0"/>
              </a:rPr>
              <a:t>hyperparameters </a:t>
            </a:r>
            <a:r>
              <a:rPr lang="en-US" sz="1050" b="0" dirty="0">
                <a:solidFill>
                  <a:srgbClr val="D4D4D4"/>
                </a:solidFill>
                <a:effectLst/>
                <a:latin typeface="Consolas" panose="020B0609020204030204" pitchFamily="49" charset="0"/>
              </a:rPr>
              <a:t>=</a:t>
            </a:r>
            <a:r>
              <a:rPr lang="en-US" sz="1050" b="0" dirty="0">
                <a:solidFill>
                  <a:srgbClr val="CCCCCC"/>
                </a:solidFill>
                <a:effectLst/>
                <a:latin typeface="Consolas" panose="020B0609020204030204" pitchFamily="49" charset="0"/>
              </a:rPr>
              <a:t> {</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'learning_rate'</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3e-5</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'num_train_epochs’</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6</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'batch_size’</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8</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'gradient_accumulation_steps'</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16</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'weight_decay'</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0.02</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'warmup_ratio'</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0.2</a:t>
            </a:r>
            <a:endParaRPr lang="en-US" sz="1050" b="0" dirty="0">
              <a:solidFill>
                <a:srgbClr val="CCCCCC"/>
              </a:solidFill>
              <a:effectLst/>
              <a:latin typeface="Consolas" panose="020B0609020204030204" pitchFamily="49" charset="0"/>
            </a:endParaRPr>
          </a:p>
          <a:p>
            <a:pPr>
              <a:lnSpc>
                <a:spcPts val="1425"/>
              </a:lnSpc>
            </a:pPr>
            <a:r>
              <a:rPr lang="en-US" sz="1050" b="0" dirty="0">
                <a:solidFill>
                  <a:srgbClr val="CCCCCC"/>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5DFD8E80-39C3-4718-4711-AE018125CF18}"/>
              </a:ext>
            </a:extLst>
          </p:cNvPr>
          <p:cNvSpPr txBox="1"/>
          <p:nvPr/>
        </p:nvSpPr>
        <p:spPr>
          <a:xfrm>
            <a:off x="835554" y="2476576"/>
            <a:ext cx="1186980" cy="276999"/>
          </a:xfrm>
          <a:prstGeom prst="rect">
            <a:avLst/>
          </a:prstGeom>
          <a:noFill/>
        </p:spPr>
        <p:txBody>
          <a:bodyPr wrap="square" rtlCol="0">
            <a:spAutoFit/>
          </a:bodyPr>
          <a:lstStyle/>
          <a:p>
            <a:r>
              <a:rPr lang="en-US" sz="1200" dirty="0">
                <a:solidFill>
                  <a:schemeClr val="bg1"/>
                </a:solidFill>
              </a:rPr>
              <a:t>Fine tune</a:t>
            </a:r>
          </a:p>
        </p:txBody>
      </p:sp>
      <p:cxnSp>
        <p:nvCxnSpPr>
          <p:cNvPr id="21" name="Connector: Curved 20">
            <a:extLst>
              <a:ext uri="{FF2B5EF4-FFF2-40B4-BE49-F238E27FC236}">
                <a16:creationId xmlns:a16="http://schemas.microsoft.com/office/drawing/2014/main" id="{5FB548B4-6567-DE8A-A493-A6FC96C5B102}"/>
              </a:ext>
            </a:extLst>
          </p:cNvPr>
          <p:cNvCxnSpPr>
            <a:cxnSpLocks/>
          </p:cNvCxnSpPr>
          <p:nvPr/>
        </p:nvCxnSpPr>
        <p:spPr>
          <a:xfrm rot="10800000" flipH="1" flipV="1">
            <a:off x="855529" y="2349823"/>
            <a:ext cx="906722" cy="441885"/>
          </a:xfrm>
          <a:prstGeom prst="curvedConnector3">
            <a:avLst>
              <a:gd name="adj1" fmla="val -2521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F0CF561-801B-ED16-2D76-3727852D5006}"/>
              </a:ext>
            </a:extLst>
          </p:cNvPr>
          <p:cNvSpPr txBox="1"/>
          <p:nvPr/>
        </p:nvSpPr>
        <p:spPr>
          <a:xfrm>
            <a:off x="1180885" y="3336839"/>
            <a:ext cx="5791752" cy="193899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Consolas" panose="020B0609020204030204" pitchFamily="49" charset="0"/>
              </a:rPr>
              <a:t>Test results:</a:t>
            </a:r>
          </a:p>
          <a:p>
            <a:pPr marL="742950" lvl="1" indent="-285750">
              <a:buFont typeface="Arial" panose="020B0604020202020204" pitchFamily="34" charset="0"/>
              <a:buChar char="•"/>
            </a:pPr>
            <a:r>
              <a:rPr lang="en-US" sz="1400" dirty="0">
                <a:solidFill>
                  <a:schemeClr val="bg1"/>
                </a:solidFill>
                <a:latin typeface="Consolas" panose="020B0609020204030204" pitchFamily="49" charset="0"/>
              </a:rPr>
              <a:t>F1: (</a:t>
            </a:r>
            <a:r>
              <a:rPr lang="en-US" sz="1400" dirty="0">
                <a:solidFill>
                  <a:schemeClr val="accent2"/>
                </a:solidFill>
                <a:latin typeface="Consolas" panose="020B0609020204030204" pitchFamily="49" charset="0"/>
              </a:rPr>
              <a:t>50%</a:t>
            </a:r>
            <a:r>
              <a:rPr lang="en-US" sz="1400" dirty="0">
                <a:solidFill>
                  <a:schemeClr val="bg1"/>
                </a:solidFill>
                <a:latin typeface="Consolas" panose="020B0609020204030204" pitchFamily="49" charset="0"/>
              </a:rPr>
              <a:t>) (</a:t>
            </a:r>
            <a:r>
              <a:rPr lang="en-US" sz="1400" dirty="0">
                <a:solidFill>
                  <a:schemeClr val="accent5"/>
                </a:solidFill>
                <a:latin typeface="Consolas" panose="020B0609020204030204" pitchFamily="49" charset="0"/>
              </a:rPr>
              <a:t>65.1%</a:t>
            </a:r>
            <a:r>
              <a:rPr lang="en-US" sz="1400" dirty="0">
                <a:solidFill>
                  <a:schemeClr val="bg1"/>
                </a:solidFill>
                <a:latin typeface="Consolas" panose="020B0609020204030204" pitchFamily="49" charset="0"/>
              </a:rPr>
              <a:t>)</a:t>
            </a:r>
          </a:p>
          <a:p>
            <a:pPr marL="1200150" lvl="2" indent="-285750">
              <a:buFont typeface="Arial" panose="020B0604020202020204" pitchFamily="34" charset="0"/>
              <a:buChar char="•"/>
            </a:pPr>
            <a:r>
              <a:rPr lang="en-US" sz="1400" dirty="0">
                <a:solidFill>
                  <a:schemeClr val="bg1"/>
                </a:solidFill>
                <a:latin typeface="Consolas" panose="020B0609020204030204" pitchFamily="49" charset="0"/>
              </a:rPr>
              <a:t>F1(answerable): (</a:t>
            </a:r>
            <a:r>
              <a:rPr lang="en-US" sz="1400" dirty="0">
                <a:solidFill>
                  <a:schemeClr val="accent2"/>
                </a:solidFill>
                <a:latin typeface="Consolas" panose="020B0609020204030204" pitchFamily="49" charset="0"/>
              </a:rPr>
              <a:t>0%</a:t>
            </a:r>
            <a:r>
              <a:rPr lang="en-US" sz="1400" dirty="0">
                <a:solidFill>
                  <a:schemeClr val="bg1"/>
                </a:solidFill>
                <a:latin typeface="Consolas" panose="020B0609020204030204" pitchFamily="49" charset="0"/>
              </a:rPr>
              <a:t>)</a:t>
            </a:r>
          </a:p>
          <a:p>
            <a:pPr marL="1200150" lvl="2" indent="-285750">
              <a:buFont typeface="Arial" panose="020B0604020202020204" pitchFamily="34" charset="0"/>
              <a:buChar char="•"/>
            </a:pPr>
            <a:r>
              <a:rPr lang="en-US" sz="1400" dirty="0">
                <a:solidFill>
                  <a:schemeClr val="bg1"/>
                </a:solidFill>
                <a:latin typeface="Consolas" panose="020B0609020204030204" pitchFamily="49" charset="0"/>
              </a:rPr>
              <a:t>F1 (unanswerable): (</a:t>
            </a:r>
            <a:r>
              <a:rPr lang="en-US" sz="1400" dirty="0">
                <a:solidFill>
                  <a:schemeClr val="accent2"/>
                </a:solidFill>
                <a:latin typeface="Consolas" panose="020B0609020204030204" pitchFamily="49" charset="0"/>
              </a:rPr>
              <a:t>100%</a:t>
            </a:r>
            <a:r>
              <a:rPr lang="en-US" sz="1400" dirty="0">
                <a:solidFill>
                  <a:schemeClr val="bg1"/>
                </a:solidFill>
                <a:latin typeface="Consolas" panose="020B0609020204030204" pitchFamily="49" charset="0"/>
              </a:rPr>
              <a:t>)</a:t>
            </a:r>
          </a:p>
          <a:p>
            <a:pPr marL="742950" lvl="1" indent="-285750">
              <a:buFont typeface="Arial" panose="020B0604020202020204" pitchFamily="34" charset="0"/>
              <a:buChar char="•"/>
            </a:pPr>
            <a:r>
              <a:rPr lang="en-US" sz="1400" dirty="0">
                <a:solidFill>
                  <a:schemeClr val="bg1"/>
                </a:solidFill>
                <a:latin typeface="Consolas" panose="020B0609020204030204" pitchFamily="49" charset="0"/>
              </a:rPr>
              <a:t>Exact Match: (</a:t>
            </a:r>
            <a:r>
              <a:rPr lang="en-US" sz="1400" dirty="0">
                <a:solidFill>
                  <a:schemeClr val="accent2"/>
                </a:solidFill>
                <a:latin typeface="Consolas" panose="020B0609020204030204" pitchFamily="49" charset="0"/>
              </a:rPr>
              <a:t>50%</a:t>
            </a:r>
            <a:r>
              <a:rPr lang="en-US" sz="1400" dirty="0">
                <a:solidFill>
                  <a:schemeClr val="bg1"/>
                </a:solidFill>
                <a:latin typeface="Consolas" panose="020B0609020204030204" pitchFamily="49" charset="0"/>
              </a:rPr>
              <a:t>) (</a:t>
            </a:r>
            <a:r>
              <a:rPr lang="en-US" sz="1400" dirty="0">
                <a:solidFill>
                  <a:schemeClr val="accent5"/>
                </a:solidFill>
                <a:latin typeface="Consolas" panose="020B0609020204030204" pitchFamily="49" charset="0"/>
              </a:rPr>
              <a:t>51.3%</a:t>
            </a:r>
            <a:r>
              <a:rPr lang="en-US" sz="1400" dirty="0">
                <a:solidFill>
                  <a:schemeClr val="bg1"/>
                </a:solidFill>
                <a:latin typeface="Consolas" panose="020B0609020204030204" pitchFamily="49" charset="0"/>
              </a:rPr>
              <a:t>)</a:t>
            </a:r>
          </a:p>
          <a:p>
            <a:pPr marL="1200150" lvl="2" indent="-285750">
              <a:buFont typeface="Arial" panose="020B0604020202020204" pitchFamily="34" charset="0"/>
              <a:buChar char="•"/>
            </a:pPr>
            <a:r>
              <a:rPr lang="en-US" sz="1400" dirty="0">
                <a:solidFill>
                  <a:schemeClr val="bg1"/>
                </a:solidFill>
                <a:latin typeface="Consolas" panose="020B0609020204030204" pitchFamily="49" charset="0"/>
              </a:rPr>
              <a:t>EM (answerable): (</a:t>
            </a:r>
            <a:r>
              <a:rPr lang="en-US" sz="1400" dirty="0">
                <a:solidFill>
                  <a:schemeClr val="accent2"/>
                </a:solidFill>
                <a:latin typeface="Consolas" panose="020B0609020204030204" pitchFamily="49" charset="0"/>
              </a:rPr>
              <a:t>0%</a:t>
            </a:r>
            <a:r>
              <a:rPr lang="en-US" sz="1400" dirty="0">
                <a:solidFill>
                  <a:schemeClr val="bg1"/>
                </a:solidFill>
                <a:latin typeface="Consolas" panose="020B0609020204030204" pitchFamily="49" charset="0"/>
              </a:rPr>
              <a:t>)</a:t>
            </a:r>
          </a:p>
          <a:p>
            <a:pPr marL="1200150" lvl="2" indent="-285750">
              <a:buFont typeface="Arial" panose="020B0604020202020204" pitchFamily="34" charset="0"/>
              <a:buChar char="•"/>
            </a:pPr>
            <a:r>
              <a:rPr lang="en-US" sz="1400" dirty="0">
                <a:solidFill>
                  <a:schemeClr val="bg1"/>
                </a:solidFill>
                <a:latin typeface="Consolas" panose="020B0609020204030204" pitchFamily="49" charset="0"/>
              </a:rPr>
              <a:t>EM (unanswerable): (</a:t>
            </a:r>
            <a:r>
              <a:rPr lang="en-US" sz="1400" dirty="0">
                <a:solidFill>
                  <a:schemeClr val="accent2"/>
                </a:solidFill>
                <a:latin typeface="Consolas" panose="020B0609020204030204" pitchFamily="49" charset="0"/>
              </a:rPr>
              <a:t>100%</a:t>
            </a:r>
            <a:r>
              <a:rPr lang="en-US" sz="1400" dirty="0">
                <a:solidFill>
                  <a:schemeClr val="bg1"/>
                </a:solidFill>
                <a:latin typeface="Consolas" panose="020B0609020204030204" pitchFamily="49" charset="0"/>
              </a:rPr>
              <a:t>)</a:t>
            </a:r>
          </a:p>
          <a:p>
            <a:pPr marL="742950" lvl="1" indent="-285750">
              <a:buFont typeface="Arial" panose="020B0604020202020204" pitchFamily="34" charset="0"/>
              <a:buChar char="•"/>
            </a:pPr>
            <a:endParaRPr lang="en-US" dirty="0">
              <a:solidFill>
                <a:schemeClr val="bg1"/>
              </a:solidFill>
              <a:latin typeface="Consolas" panose="020B0609020204030204" pitchFamily="49" charset="0"/>
            </a:endParaRPr>
          </a:p>
        </p:txBody>
      </p:sp>
      <p:sp>
        <p:nvSpPr>
          <p:cNvPr id="30" name="TextBox 29">
            <a:extLst>
              <a:ext uri="{FF2B5EF4-FFF2-40B4-BE49-F238E27FC236}">
                <a16:creationId xmlns:a16="http://schemas.microsoft.com/office/drawing/2014/main" id="{7D41BBF0-A99A-AE82-4D0F-B8F1397979DC}"/>
              </a:ext>
            </a:extLst>
          </p:cNvPr>
          <p:cNvSpPr txBox="1"/>
          <p:nvPr/>
        </p:nvSpPr>
        <p:spPr>
          <a:xfrm>
            <a:off x="7691361" y="3890836"/>
            <a:ext cx="2133359" cy="830997"/>
          </a:xfrm>
          <a:prstGeom prst="rect">
            <a:avLst/>
          </a:prstGeom>
          <a:noFill/>
        </p:spPr>
        <p:txBody>
          <a:bodyPr wrap="square" rtlCol="0">
            <a:spAutoFit/>
          </a:bodyPr>
          <a:lstStyle/>
          <a:p>
            <a:r>
              <a:rPr lang="en-US" sz="1200" dirty="0">
                <a:solidFill>
                  <a:srgbClr val="FF0000"/>
                </a:solidFill>
              </a:rPr>
              <a:t>(take into account that our test set is different from the they used, so this is just as an orientation)</a:t>
            </a:r>
            <a:endParaRPr lang="en-US" sz="1200" b="1" dirty="0">
              <a:solidFill>
                <a:srgbClr val="FF0000"/>
              </a:solidFill>
            </a:endParaRPr>
          </a:p>
        </p:txBody>
      </p:sp>
      <p:sp>
        <p:nvSpPr>
          <p:cNvPr id="16" name="TextBox 15">
            <a:extLst>
              <a:ext uri="{FF2B5EF4-FFF2-40B4-BE49-F238E27FC236}">
                <a16:creationId xmlns:a16="http://schemas.microsoft.com/office/drawing/2014/main" id="{6EAF083E-0866-28C1-AF18-D1D8ECBBFAF0}"/>
              </a:ext>
            </a:extLst>
          </p:cNvPr>
          <p:cNvSpPr txBox="1"/>
          <p:nvPr/>
        </p:nvSpPr>
        <p:spPr>
          <a:xfrm>
            <a:off x="1797218" y="2588763"/>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EuSQuAD</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19" name="Picture 18">
            <a:extLst>
              <a:ext uri="{FF2B5EF4-FFF2-40B4-BE49-F238E27FC236}">
                <a16:creationId xmlns:a16="http://schemas.microsoft.com/office/drawing/2014/main" id="{D0068554-2AB9-14BA-737D-CD3022BA2365}"/>
              </a:ext>
            </a:extLst>
          </p:cNvPr>
          <p:cNvPicPr>
            <a:picLocks noChangeAspect="1"/>
          </p:cNvPicPr>
          <p:nvPr/>
        </p:nvPicPr>
        <p:blipFill>
          <a:blip r:embed="rId3"/>
          <a:stretch>
            <a:fillRect/>
          </a:stretch>
        </p:blipFill>
        <p:spPr>
          <a:xfrm>
            <a:off x="3922649" y="2607023"/>
            <a:ext cx="628083" cy="351727"/>
          </a:xfrm>
          <a:prstGeom prst="rect">
            <a:avLst/>
          </a:prstGeom>
        </p:spPr>
      </p:pic>
      <p:sp>
        <p:nvSpPr>
          <p:cNvPr id="20" name="TextBox 19">
            <a:extLst>
              <a:ext uri="{FF2B5EF4-FFF2-40B4-BE49-F238E27FC236}">
                <a16:creationId xmlns:a16="http://schemas.microsoft.com/office/drawing/2014/main" id="{4A4DDE3C-86C0-17CA-1DE9-FC51DB3EA143}"/>
              </a:ext>
            </a:extLst>
          </p:cNvPr>
          <p:cNvSpPr txBox="1"/>
          <p:nvPr/>
        </p:nvSpPr>
        <p:spPr>
          <a:xfrm>
            <a:off x="5575487" y="4569276"/>
            <a:ext cx="1973393" cy="461665"/>
          </a:xfrm>
          <a:prstGeom prst="rect">
            <a:avLst/>
          </a:prstGeom>
          <a:noFill/>
        </p:spPr>
        <p:txBody>
          <a:bodyPr wrap="square">
            <a:spAutoFit/>
          </a:bodyPr>
          <a:lstStyle/>
          <a:p>
            <a:r>
              <a:rPr lang="en-US" sz="1200" dirty="0">
                <a:solidFill>
                  <a:schemeClr val="accent5"/>
                </a:solidFill>
                <a:latin typeface="+mj-lt"/>
                <a:cs typeface="Arial" panose="020B0604020202020204" pitchFamily="34" charset="0"/>
              </a:rPr>
              <a:t>Performance achieved in the original paper</a:t>
            </a:r>
          </a:p>
        </p:txBody>
      </p:sp>
      <p:sp>
        <p:nvSpPr>
          <p:cNvPr id="4" name="Content Placeholder 2">
            <a:extLst>
              <a:ext uri="{FF2B5EF4-FFF2-40B4-BE49-F238E27FC236}">
                <a16:creationId xmlns:a16="http://schemas.microsoft.com/office/drawing/2014/main" id="{365E95EB-44C2-A030-B2D6-13E57E6847AB}"/>
              </a:ext>
            </a:extLst>
          </p:cNvPr>
          <p:cNvSpPr txBox="1">
            <a:spLocks/>
          </p:cNvSpPr>
          <p:nvPr/>
        </p:nvSpPr>
        <p:spPr>
          <a:xfrm>
            <a:off x="914398" y="2129412"/>
            <a:ext cx="4016846" cy="904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ixamBERT model</a:t>
            </a:r>
          </a:p>
          <a:p>
            <a:endParaRPr lang="en-US" b="0" dirty="0">
              <a:solidFill>
                <a:schemeClr val="bg1"/>
              </a:solidFill>
            </a:endParaRPr>
          </a:p>
        </p:txBody>
      </p:sp>
      <p:pic>
        <p:nvPicPr>
          <p:cNvPr id="8" name="Picture 2" descr="Google BERT Update Set to Re-Shape Google's Understanding of Users - Vizion  Interactive">
            <a:extLst>
              <a:ext uri="{FF2B5EF4-FFF2-40B4-BE49-F238E27FC236}">
                <a16:creationId xmlns:a16="http://schemas.microsoft.com/office/drawing/2014/main" id="{4BC8DEF4-61CF-9EC7-B7F8-C61048167B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1868" y="1997343"/>
            <a:ext cx="1479292" cy="5029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lag of the United Kingdom - Wikipedia">
            <a:extLst>
              <a:ext uri="{FF2B5EF4-FFF2-40B4-BE49-F238E27FC236}">
                <a16:creationId xmlns:a16="http://schemas.microsoft.com/office/drawing/2014/main" id="{0E65A821-0441-7F9F-AE4E-DDB8715910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2123" y="2097356"/>
            <a:ext cx="628083" cy="314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98BA886-E387-F1C0-1C5F-47224F88498F}"/>
              </a:ext>
            </a:extLst>
          </p:cNvPr>
          <p:cNvPicPr>
            <a:picLocks noChangeAspect="1"/>
          </p:cNvPicPr>
          <p:nvPr/>
        </p:nvPicPr>
        <p:blipFill>
          <a:blip r:embed="rId3"/>
          <a:stretch>
            <a:fillRect/>
          </a:stretch>
        </p:blipFill>
        <p:spPr>
          <a:xfrm>
            <a:off x="6474181" y="2063127"/>
            <a:ext cx="628083" cy="351727"/>
          </a:xfrm>
          <a:prstGeom prst="rect">
            <a:avLst/>
          </a:prstGeom>
        </p:spPr>
      </p:pic>
      <p:pic>
        <p:nvPicPr>
          <p:cNvPr id="14" name="Picture 6" descr="Flag of Spain - Wikipedia">
            <a:extLst>
              <a:ext uri="{FF2B5EF4-FFF2-40B4-BE49-F238E27FC236}">
                <a16:creationId xmlns:a16="http://schemas.microsoft.com/office/drawing/2014/main" id="{B6ADC172-8BE0-9A27-23A2-6D745A01176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899534" y="2082791"/>
            <a:ext cx="492241" cy="3281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86C18E9-28C5-9919-F5A1-B767DFD59D11}"/>
              </a:ext>
            </a:extLst>
          </p:cNvPr>
          <p:cNvSpPr txBox="1"/>
          <p:nvPr/>
        </p:nvSpPr>
        <p:spPr>
          <a:xfrm>
            <a:off x="5533899" y="3652796"/>
            <a:ext cx="1973393" cy="646331"/>
          </a:xfrm>
          <a:prstGeom prst="rect">
            <a:avLst/>
          </a:prstGeom>
          <a:noFill/>
        </p:spPr>
        <p:txBody>
          <a:bodyPr wrap="square">
            <a:spAutoFit/>
          </a:bodyPr>
          <a:lstStyle/>
          <a:p>
            <a:r>
              <a:rPr lang="en-US" sz="1200" dirty="0">
                <a:solidFill>
                  <a:schemeClr val="accent2"/>
                </a:solidFill>
                <a:latin typeface="+mj-lt"/>
                <a:cs typeface="Arial" panose="020B0604020202020204" pitchFamily="34" charset="0"/>
              </a:rPr>
              <a:t>* In orange: performance of a model that always abstains from answering</a:t>
            </a:r>
          </a:p>
        </p:txBody>
      </p:sp>
    </p:spTree>
    <p:extLst>
      <p:ext uri="{BB962C8B-B14F-4D97-AF65-F5344CB8AC3E}">
        <p14:creationId xmlns:p14="http://schemas.microsoft.com/office/powerpoint/2010/main" val="103604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6"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96630EB-5093-B8D6-36DD-29EE3F00E8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7661C5-70AC-0F07-C64D-E5DC13C8D914}"/>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An so retraining/refinetuning began</a:t>
            </a:r>
          </a:p>
        </p:txBody>
      </p:sp>
      <p:sp>
        <p:nvSpPr>
          <p:cNvPr id="3" name="Content Placeholder 2">
            <a:extLst>
              <a:ext uri="{FF2B5EF4-FFF2-40B4-BE49-F238E27FC236}">
                <a16:creationId xmlns:a16="http://schemas.microsoft.com/office/drawing/2014/main" id="{1B6F4C13-CA1A-AABC-D6EE-D4D07BAE8954}"/>
              </a:ext>
            </a:extLst>
          </p:cNvPr>
          <p:cNvSpPr>
            <a:spLocks noGrp="1"/>
          </p:cNvSpPr>
          <p:nvPr>
            <p:ph sz="quarter" idx="10"/>
          </p:nvPr>
        </p:nvSpPr>
        <p:spPr>
          <a:xfrm>
            <a:off x="594482" y="1181303"/>
            <a:ext cx="6964558" cy="976814"/>
          </a:xfrm>
        </p:spPr>
        <p:txBody>
          <a:bodyPr>
            <a:normAutofit/>
          </a:bodyPr>
          <a:lstStyle/>
          <a:p>
            <a:r>
              <a:rPr lang="en-US" b="0" dirty="0">
                <a:solidFill>
                  <a:schemeClr val="bg1"/>
                </a:solidFill>
              </a:rPr>
              <a:t>Keeping it simple: using the same hyperparameters as those in the EuSQuAD paper, can we replicate the results?</a:t>
            </a:r>
          </a:p>
          <a:p>
            <a:endParaRPr lang="en-US" b="0" dirty="0">
              <a:solidFill>
                <a:schemeClr val="bg1"/>
              </a:solidFill>
            </a:endParaRPr>
          </a:p>
        </p:txBody>
      </p:sp>
      <p:sp>
        <p:nvSpPr>
          <p:cNvPr id="11" name="Rectangle 3">
            <a:extLst>
              <a:ext uri="{FF2B5EF4-FFF2-40B4-BE49-F238E27FC236}">
                <a16:creationId xmlns:a16="http://schemas.microsoft.com/office/drawing/2014/main" id="{6FC8C926-6E39-BD3A-41CB-3922440D67D9}"/>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5950A801-7B6B-E79C-E9D3-205EC30535B5}"/>
              </a:ext>
            </a:extLst>
          </p:cNvPr>
          <p:cNvSpPr txBox="1"/>
          <p:nvPr/>
        </p:nvSpPr>
        <p:spPr>
          <a:xfrm>
            <a:off x="8578275" y="1122264"/>
            <a:ext cx="5401006" cy="1543115"/>
          </a:xfrm>
          <a:prstGeom prst="rect">
            <a:avLst/>
          </a:prstGeom>
          <a:noFill/>
        </p:spPr>
        <p:txBody>
          <a:bodyPr wrap="square">
            <a:spAutoFit/>
          </a:bodyPr>
          <a:lstStyle/>
          <a:p>
            <a:pPr>
              <a:lnSpc>
                <a:spcPts val="1425"/>
              </a:lnSpc>
            </a:pPr>
            <a:r>
              <a:rPr lang="en-US" sz="1050" b="0" dirty="0">
                <a:solidFill>
                  <a:srgbClr val="CCCCCC"/>
                </a:solidFill>
                <a:effectLst/>
                <a:latin typeface="Consolas" panose="020B0609020204030204" pitchFamily="49" charset="0"/>
              </a:rPr>
              <a:t>hyperparameters </a:t>
            </a:r>
            <a:r>
              <a:rPr lang="en-US" sz="1050" b="0" dirty="0">
                <a:solidFill>
                  <a:srgbClr val="D4D4D4"/>
                </a:solidFill>
                <a:effectLst/>
                <a:latin typeface="Consolas" panose="020B0609020204030204" pitchFamily="49" charset="0"/>
              </a:rPr>
              <a:t>=</a:t>
            </a:r>
            <a:r>
              <a:rPr lang="en-US" sz="1050" b="0" dirty="0">
                <a:solidFill>
                  <a:srgbClr val="CCCCCC"/>
                </a:solidFill>
                <a:effectLst/>
                <a:latin typeface="Consolas" panose="020B0609020204030204" pitchFamily="49" charset="0"/>
              </a:rPr>
              <a:t> {</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'learning_rate'</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3e-5</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'num_train_epochs’</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6</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'batch_size’</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8</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'gradient_accumulation_steps'</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16</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'weight_decay'</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0.02</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'warmup_ratio'</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0.2</a:t>
            </a:r>
            <a:endParaRPr lang="en-US" sz="1050" b="0" dirty="0">
              <a:solidFill>
                <a:srgbClr val="CCCCCC"/>
              </a:solidFill>
              <a:effectLst/>
              <a:latin typeface="Consolas" panose="020B0609020204030204" pitchFamily="49" charset="0"/>
            </a:endParaRPr>
          </a:p>
          <a:p>
            <a:pPr>
              <a:lnSpc>
                <a:spcPts val="1425"/>
              </a:lnSpc>
            </a:pPr>
            <a:r>
              <a:rPr lang="en-US" sz="1050" b="0" dirty="0">
                <a:solidFill>
                  <a:srgbClr val="CCCCCC"/>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BC758B66-D012-A37B-7816-7C9A0B86D010}"/>
              </a:ext>
            </a:extLst>
          </p:cNvPr>
          <p:cNvSpPr txBox="1"/>
          <p:nvPr/>
        </p:nvSpPr>
        <p:spPr>
          <a:xfrm>
            <a:off x="835554" y="2476576"/>
            <a:ext cx="1186980" cy="276999"/>
          </a:xfrm>
          <a:prstGeom prst="rect">
            <a:avLst/>
          </a:prstGeom>
          <a:noFill/>
        </p:spPr>
        <p:txBody>
          <a:bodyPr wrap="square" rtlCol="0">
            <a:spAutoFit/>
          </a:bodyPr>
          <a:lstStyle/>
          <a:p>
            <a:r>
              <a:rPr lang="en-US" sz="1200" dirty="0">
                <a:solidFill>
                  <a:schemeClr val="bg1"/>
                </a:solidFill>
              </a:rPr>
              <a:t>Fine tune</a:t>
            </a:r>
          </a:p>
        </p:txBody>
      </p:sp>
      <p:cxnSp>
        <p:nvCxnSpPr>
          <p:cNvPr id="21" name="Connector: Curved 20">
            <a:extLst>
              <a:ext uri="{FF2B5EF4-FFF2-40B4-BE49-F238E27FC236}">
                <a16:creationId xmlns:a16="http://schemas.microsoft.com/office/drawing/2014/main" id="{80659A20-A201-EC24-592F-7AAF7A5E7296}"/>
              </a:ext>
            </a:extLst>
          </p:cNvPr>
          <p:cNvCxnSpPr>
            <a:cxnSpLocks/>
          </p:cNvCxnSpPr>
          <p:nvPr/>
        </p:nvCxnSpPr>
        <p:spPr>
          <a:xfrm rot="10800000" flipH="1" flipV="1">
            <a:off x="855529" y="2349823"/>
            <a:ext cx="906722" cy="441885"/>
          </a:xfrm>
          <a:prstGeom prst="curvedConnector3">
            <a:avLst>
              <a:gd name="adj1" fmla="val -2521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E245919-5649-9479-175D-393984D2EABE}"/>
              </a:ext>
            </a:extLst>
          </p:cNvPr>
          <p:cNvSpPr txBox="1"/>
          <p:nvPr/>
        </p:nvSpPr>
        <p:spPr>
          <a:xfrm>
            <a:off x="1180885" y="3336839"/>
            <a:ext cx="5791752" cy="193899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Consolas" panose="020B0609020204030204" pitchFamily="49" charset="0"/>
              </a:rPr>
              <a:t>Test results:</a:t>
            </a:r>
          </a:p>
          <a:p>
            <a:pPr marL="742950" lvl="1" indent="-285750">
              <a:buFont typeface="Arial" panose="020B0604020202020204" pitchFamily="34" charset="0"/>
              <a:buChar char="•"/>
            </a:pPr>
            <a:r>
              <a:rPr lang="en-US" sz="1400" dirty="0">
                <a:solidFill>
                  <a:schemeClr val="bg1"/>
                </a:solidFill>
                <a:latin typeface="Consolas" panose="020B0609020204030204" pitchFamily="49" charset="0"/>
              </a:rPr>
              <a:t>F1: (</a:t>
            </a:r>
            <a:r>
              <a:rPr lang="en-US" sz="1400" dirty="0">
                <a:solidFill>
                  <a:schemeClr val="accent2"/>
                </a:solidFill>
                <a:latin typeface="Consolas" panose="020B0609020204030204" pitchFamily="49" charset="0"/>
              </a:rPr>
              <a:t>50%</a:t>
            </a:r>
            <a:r>
              <a:rPr lang="en-US" sz="1400" dirty="0">
                <a:solidFill>
                  <a:schemeClr val="bg1"/>
                </a:solidFill>
                <a:latin typeface="Consolas" panose="020B0609020204030204" pitchFamily="49" charset="0"/>
              </a:rPr>
              <a:t>) (</a:t>
            </a:r>
            <a:r>
              <a:rPr lang="en-US" sz="1400" dirty="0">
                <a:solidFill>
                  <a:schemeClr val="accent5"/>
                </a:solidFill>
                <a:latin typeface="Consolas" panose="020B0609020204030204" pitchFamily="49" charset="0"/>
              </a:rPr>
              <a:t>65.7%</a:t>
            </a:r>
            <a:r>
              <a:rPr lang="en-US" sz="1400" dirty="0">
                <a:solidFill>
                  <a:schemeClr val="bg1"/>
                </a:solidFill>
                <a:latin typeface="Consolas" panose="020B0609020204030204" pitchFamily="49" charset="0"/>
              </a:rPr>
              <a:t>)</a:t>
            </a:r>
          </a:p>
          <a:p>
            <a:pPr marL="1200150" lvl="2" indent="-285750">
              <a:buFont typeface="Arial" panose="020B0604020202020204" pitchFamily="34" charset="0"/>
              <a:buChar char="•"/>
            </a:pPr>
            <a:r>
              <a:rPr lang="en-US" sz="1400" dirty="0">
                <a:solidFill>
                  <a:schemeClr val="bg1"/>
                </a:solidFill>
                <a:latin typeface="Consolas" panose="020B0609020204030204" pitchFamily="49" charset="0"/>
              </a:rPr>
              <a:t>F1(answerable): (</a:t>
            </a:r>
            <a:r>
              <a:rPr lang="en-US" sz="1400" dirty="0">
                <a:solidFill>
                  <a:schemeClr val="accent2"/>
                </a:solidFill>
                <a:latin typeface="Consolas" panose="020B0609020204030204" pitchFamily="49" charset="0"/>
              </a:rPr>
              <a:t>0%</a:t>
            </a:r>
            <a:r>
              <a:rPr lang="en-US" sz="1400" dirty="0">
                <a:solidFill>
                  <a:schemeClr val="bg1"/>
                </a:solidFill>
                <a:latin typeface="Consolas" panose="020B0609020204030204" pitchFamily="49" charset="0"/>
              </a:rPr>
              <a:t>)</a:t>
            </a:r>
          </a:p>
          <a:p>
            <a:pPr marL="1200150" lvl="2" indent="-285750">
              <a:buFont typeface="Arial" panose="020B0604020202020204" pitchFamily="34" charset="0"/>
              <a:buChar char="•"/>
            </a:pPr>
            <a:r>
              <a:rPr lang="en-US" sz="1400" dirty="0">
                <a:solidFill>
                  <a:schemeClr val="bg1"/>
                </a:solidFill>
                <a:latin typeface="Consolas" panose="020B0609020204030204" pitchFamily="49" charset="0"/>
              </a:rPr>
              <a:t>F1 (unanswerable): (</a:t>
            </a:r>
            <a:r>
              <a:rPr lang="en-US" sz="1400" dirty="0">
                <a:solidFill>
                  <a:schemeClr val="accent2"/>
                </a:solidFill>
                <a:latin typeface="Consolas" panose="020B0609020204030204" pitchFamily="49" charset="0"/>
              </a:rPr>
              <a:t>100%</a:t>
            </a:r>
            <a:r>
              <a:rPr lang="en-US" sz="1400" dirty="0">
                <a:solidFill>
                  <a:schemeClr val="bg1"/>
                </a:solidFill>
                <a:latin typeface="Consolas" panose="020B0609020204030204" pitchFamily="49" charset="0"/>
              </a:rPr>
              <a:t>)</a:t>
            </a:r>
          </a:p>
          <a:p>
            <a:pPr marL="742950" lvl="1" indent="-285750">
              <a:buFont typeface="Arial" panose="020B0604020202020204" pitchFamily="34" charset="0"/>
              <a:buChar char="•"/>
            </a:pPr>
            <a:r>
              <a:rPr lang="en-US" sz="1400" dirty="0">
                <a:solidFill>
                  <a:schemeClr val="bg1"/>
                </a:solidFill>
                <a:latin typeface="Consolas" panose="020B0609020204030204" pitchFamily="49" charset="0"/>
              </a:rPr>
              <a:t>Exact Match: (</a:t>
            </a:r>
            <a:r>
              <a:rPr lang="en-US" sz="1400" dirty="0">
                <a:solidFill>
                  <a:schemeClr val="accent2"/>
                </a:solidFill>
                <a:latin typeface="Consolas" panose="020B0609020204030204" pitchFamily="49" charset="0"/>
              </a:rPr>
              <a:t>50%</a:t>
            </a:r>
            <a:r>
              <a:rPr lang="en-US" sz="1400" dirty="0">
                <a:solidFill>
                  <a:schemeClr val="bg1"/>
                </a:solidFill>
                <a:latin typeface="Consolas" panose="020B0609020204030204" pitchFamily="49" charset="0"/>
              </a:rPr>
              <a:t>) (</a:t>
            </a:r>
            <a:r>
              <a:rPr lang="en-US" sz="1400" dirty="0">
                <a:solidFill>
                  <a:schemeClr val="accent5"/>
                </a:solidFill>
                <a:latin typeface="Consolas" panose="020B0609020204030204" pitchFamily="49" charset="0"/>
              </a:rPr>
              <a:t>52.8%</a:t>
            </a:r>
            <a:r>
              <a:rPr lang="en-US" sz="1400" dirty="0">
                <a:solidFill>
                  <a:schemeClr val="bg1"/>
                </a:solidFill>
                <a:latin typeface="Consolas" panose="020B0609020204030204" pitchFamily="49" charset="0"/>
              </a:rPr>
              <a:t>)</a:t>
            </a:r>
          </a:p>
          <a:p>
            <a:pPr marL="1200150" lvl="2" indent="-285750">
              <a:buFont typeface="Arial" panose="020B0604020202020204" pitchFamily="34" charset="0"/>
              <a:buChar char="•"/>
            </a:pPr>
            <a:r>
              <a:rPr lang="en-US" sz="1400" dirty="0">
                <a:solidFill>
                  <a:schemeClr val="bg1"/>
                </a:solidFill>
                <a:latin typeface="Consolas" panose="020B0609020204030204" pitchFamily="49" charset="0"/>
              </a:rPr>
              <a:t>EM (answerable): (</a:t>
            </a:r>
            <a:r>
              <a:rPr lang="en-US" sz="1400" dirty="0">
                <a:solidFill>
                  <a:schemeClr val="accent2"/>
                </a:solidFill>
                <a:latin typeface="Consolas" panose="020B0609020204030204" pitchFamily="49" charset="0"/>
              </a:rPr>
              <a:t>0%</a:t>
            </a:r>
            <a:r>
              <a:rPr lang="en-US" sz="1400" dirty="0">
                <a:solidFill>
                  <a:schemeClr val="bg1"/>
                </a:solidFill>
                <a:latin typeface="Consolas" panose="020B0609020204030204" pitchFamily="49" charset="0"/>
              </a:rPr>
              <a:t>)</a:t>
            </a:r>
          </a:p>
          <a:p>
            <a:pPr marL="1200150" lvl="2" indent="-285750">
              <a:buFont typeface="Arial" panose="020B0604020202020204" pitchFamily="34" charset="0"/>
              <a:buChar char="•"/>
            </a:pPr>
            <a:r>
              <a:rPr lang="en-US" sz="1400" dirty="0">
                <a:solidFill>
                  <a:schemeClr val="bg1"/>
                </a:solidFill>
                <a:latin typeface="Consolas" panose="020B0609020204030204" pitchFamily="49" charset="0"/>
              </a:rPr>
              <a:t>EM (unanswerable): (</a:t>
            </a:r>
            <a:r>
              <a:rPr lang="en-US" sz="1400" dirty="0">
                <a:solidFill>
                  <a:schemeClr val="accent2"/>
                </a:solidFill>
                <a:latin typeface="Consolas" panose="020B0609020204030204" pitchFamily="49" charset="0"/>
              </a:rPr>
              <a:t>100%</a:t>
            </a:r>
            <a:r>
              <a:rPr lang="en-US" sz="1400" dirty="0">
                <a:solidFill>
                  <a:schemeClr val="bg1"/>
                </a:solidFill>
                <a:latin typeface="Consolas" panose="020B0609020204030204" pitchFamily="49" charset="0"/>
              </a:rPr>
              <a:t>)</a:t>
            </a:r>
          </a:p>
          <a:p>
            <a:pPr marL="742950" lvl="1" indent="-285750">
              <a:buFont typeface="Arial" panose="020B0604020202020204" pitchFamily="34" charset="0"/>
              <a:buChar char="•"/>
            </a:pPr>
            <a:endParaRPr lang="en-US" dirty="0">
              <a:solidFill>
                <a:schemeClr val="bg1"/>
              </a:solidFill>
              <a:latin typeface="Consolas" panose="020B0609020204030204" pitchFamily="49" charset="0"/>
            </a:endParaRPr>
          </a:p>
        </p:txBody>
      </p:sp>
      <p:sp>
        <p:nvSpPr>
          <p:cNvPr id="30" name="TextBox 29">
            <a:extLst>
              <a:ext uri="{FF2B5EF4-FFF2-40B4-BE49-F238E27FC236}">
                <a16:creationId xmlns:a16="http://schemas.microsoft.com/office/drawing/2014/main" id="{4F7BB690-75BD-3B93-5397-0BAE1E115F66}"/>
              </a:ext>
            </a:extLst>
          </p:cNvPr>
          <p:cNvSpPr txBox="1"/>
          <p:nvPr/>
        </p:nvSpPr>
        <p:spPr>
          <a:xfrm>
            <a:off x="7691361" y="3890836"/>
            <a:ext cx="2133359" cy="830997"/>
          </a:xfrm>
          <a:prstGeom prst="rect">
            <a:avLst/>
          </a:prstGeom>
          <a:noFill/>
        </p:spPr>
        <p:txBody>
          <a:bodyPr wrap="square" rtlCol="0">
            <a:spAutoFit/>
          </a:bodyPr>
          <a:lstStyle/>
          <a:p>
            <a:r>
              <a:rPr lang="en-US" sz="1200" dirty="0">
                <a:solidFill>
                  <a:srgbClr val="FF0000"/>
                </a:solidFill>
              </a:rPr>
              <a:t>(take into account that our test set is different from the they used, so this is just as an orientation)</a:t>
            </a:r>
            <a:endParaRPr lang="en-US" sz="1200" b="1" dirty="0">
              <a:solidFill>
                <a:srgbClr val="FF0000"/>
              </a:solidFill>
            </a:endParaRPr>
          </a:p>
        </p:txBody>
      </p:sp>
      <p:sp>
        <p:nvSpPr>
          <p:cNvPr id="5" name="TextBox 4">
            <a:extLst>
              <a:ext uri="{FF2B5EF4-FFF2-40B4-BE49-F238E27FC236}">
                <a16:creationId xmlns:a16="http://schemas.microsoft.com/office/drawing/2014/main" id="{1F23945A-A40A-BB42-8A04-8DE00787CB6C}"/>
              </a:ext>
            </a:extLst>
          </p:cNvPr>
          <p:cNvSpPr txBox="1"/>
          <p:nvPr/>
        </p:nvSpPr>
        <p:spPr>
          <a:xfrm>
            <a:off x="5533899" y="3652796"/>
            <a:ext cx="1973393" cy="646331"/>
          </a:xfrm>
          <a:prstGeom prst="rect">
            <a:avLst/>
          </a:prstGeom>
          <a:noFill/>
        </p:spPr>
        <p:txBody>
          <a:bodyPr wrap="square">
            <a:spAutoFit/>
          </a:bodyPr>
          <a:lstStyle/>
          <a:p>
            <a:r>
              <a:rPr lang="en-US" sz="1200" dirty="0">
                <a:solidFill>
                  <a:schemeClr val="accent2"/>
                </a:solidFill>
                <a:latin typeface="+mj-lt"/>
                <a:cs typeface="Arial" panose="020B0604020202020204" pitchFamily="34" charset="0"/>
              </a:rPr>
              <a:t>* In orange: performance of a model that always abstains from answering</a:t>
            </a:r>
          </a:p>
        </p:txBody>
      </p:sp>
      <p:sp>
        <p:nvSpPr>
          <p:cNvPr id="16" name="TextBox 15">
            <a:extLst>
              <a:ext uri="{FF2B5EF4-FFF2-40B4-BE49-F238E27FC236}">
                <a16:creationId xmlns:a16="http://schemas.microsoft.com/office/drawing/2014/main" id="{00D383FB-4467-F70D-35A5-DFC0D8F831D8}"/>
              </a:ext>
            </a:extLst>
          </p:cNvPr>
          <p:cNvSpPr txBox="1"/>
          <p:nvPr/>
        </p:nvSpPr>
        <p:spPr>
          <a:xfrm>
            <a:off x="1797218" y="2588763"/>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EuSQuAD</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19" name="Picture 18">
            <a:extLst>
              <a:ext uri="{FF2B5EF4-FFF2-40B4-BE49-F238E27FC236}">
                <a16:creationId xmlns:a16="http://schemas.microsoft.com/office/drawing/2014/main" id="{94421B1A-8A06-5AE3-D0C5-FE0D893ECACA}"/>
              </a:ext>
            </a:extLst>
          </p:cNvPr>
          <p:cNvPicPr>
            <a:picLocks noChangeAspect="1"/>
          </p:cNvPicPr>
          <p:nvPr/>
        </p:nvPicPr>
        <p:blipFill>
          <a:blip r:embed="rId3"/>
          <a:stretch>
            <a:fillRect/>
          </a:stretch>
        </p:blipFill>
        <p:spPr>
          <a:xfrm>
            <a:off x="3922649" y="2607023"/>
            <a:ext cx="628083" cy="351727"/>
          </a:xfrm>
          <a:prstGeom prst="rect">
            <a:avLst/>
          </a:prstGeom>
        </p:spPr>
      </p:pic>
      <p:sp>
        <p:nvSpPr>
          <p:cNvPr id="20" name="TextBox 19">
            <a:extLst>
              <a:ext uri="{FF2B5EF4-FFF2-40B4-BE49-F238E27FC236}">
                <a16:creationId xmlns:a16="http://schemas.microsoft.com/office/drawing/2014/main" id="{C8B7291C-B58A-E52E-3080-B8111A22C98A}"/>
              </a:ext>
            </a:extLst>
          </p:cNvPr>
          <p:cNvSpPr txBox="1"/>
          <p:nvPr/>
        </p:nvSpPr>
        <p:spPr>
          <a:xfrm>
            <a:off x="5523361" y="4464313"/>
            <a:ext cx="1973393" cy="646331"/>
          </a:xfrm>
          <a:prstGeom prst="rect">
            <a:avLst/>
          </a:prstGeom>
          <a:noFill/>
        </p:spPr>
        <p:txBody>
          <a:bodyPr wrap="square">
            <a:spAutoFit/>
          </a:bodyPr>
          <a:lstStyle/>
          <a:p>
            <a:r>
              <a:rPr lang="en-US" sz="1200" dirty="0">
                <a:solidFill>
                  <a:schemeClr val="accent5"/>
                </a:solidFill>
                <a:latin typeface="+mj-lt"/>
                <a:cs typeface="Arial" panose="020B0604020202020204" pitchFamily="34" charset="0"/>
              </a:rPr>
              <a:t>* In blue Performance achieved in the original paper</a:t>
            </a:r>
          </a:p>
        </p:txBody>
      </p:sp>
      <p:sp>
        <p:nvSpPr>
          <p:cNvPr id="6" name="Content Placeholder 2">
            <a:extLst>
              <a:ext uri="{FF2B5EF4-FFF2-40B4-BE49-F238E27FC236}">
                <a16:creationId xmlns:a16="http://schemas.microsoft.com/office/drawing/2014/main" id="{7F98F715-2C03-886F-A615-3B882204A11C}"/>
              </a:ext>
            </a:extLst>
          </p:cNvPr>
          <p:cNvSpPr txBox="1">
            <a:spLocks/>
          </p:cNvSpPr>
          <p:nvPr/>
        </p:nvSpPr>
        <p:spPr>
          <a:xfrm>
            <a:off x="1033346" y="2083989"/>
            <a:ext cx="4016846" cy="904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solidFill>
                  <a:schemeClr val="bg1"/>
                </a:solidFill>
              </a:rPr>
              <a:t>The BERTeus model</a:t>
            </a:r>
          </a:p>
        </p:txBody>
      </p:sp>
      <p:pic>
        <p:nvPicPr>
          <p:cNvPr id="12" name="Picture 2" descr="Google BERT Update Set to Re-Shape Google's Understanding of Users - Vizion  Interactive">
            <a:extLst>
              <a:ext uri="{FF2B5EF4-FFF2-40B4-BE49-F238E27FC236}">
                <a16:creationId xmlns:a16="http://schemas.microsoft.com/office/drawing/2014/main" id="{AA4E4714-5DFA-D62F-5301-D58083E85F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7939" y="1995175"/>
            <a:ext cx="1479292" cy="5029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1B8ED509-9249-E929-7F96-3B59E692A093}"/>
              </a:ext>
            </a:extLst>
          </p:cNvPr>
          <p:cNvPicPr>
            <a:picLocks noChangeAspect="1"/>
          </p:cNvPicPr>
          <p:nvPr/>
        </p:nvPicPr>
        <p:blipFill>
          <a:blip r:embed="rId3"/>
          <a:stretch>
            <a:fillRect/>
          </a:stretch>
        </p:blipFill>
        <p:spPr>
          <a:xfrm>
            <a:off x="4895278" y="2070791"/>
            <a:ext cx="628083" cy="351727"/>
          </a:xfrm>
          <a:prstGeom prst="rect">
            <a:avLst/>
          </a:prstGeom>
        </p:spPr>
      </p:pic>
      <p:sp>
        <p:nvSpPr>
          <p:cNvPr id="17" name="TextBox 16">
            <a:extLst>
              <a:ext uri="{FF2B5EF4-FFF2-40B4-BE49-F238E27FC236}">
                <a16:creationId xmlns:a16="http://schemas.microsoft.com/office/drawing/2014/main" id="{68116853-43DA-6AEF-1CEB-A94560C29D93}"/>
              </a:ext>
            </a:extLst>
          </p:cNvPr>
          <p:cNvSpPr txBox="1"/>
          <p:nvPr/>
        </p:nvSpPr>
        <p:spPr>
          <a:xfrm>
            <a:off x="835554" y="5445760"/>
            <a:ext cx="3462126" cy="1200329"/>
          </a:xfrm>
          <a:prstGeom prst="rect">
            <a:avLst/>
          </a:prstGeom>
          <a:noFill/>
        </p:spPr>
        <p:txBody>
          <a:bodyPr wrap="square" rtlCol="0">
            <a:spAutoFit/>
          </a:bodyPr>
          <a:lstStyle/>
          <a:p>
            <a:r>
              <a:rPr lang="en-US" dirty="0">
                <a:highlight>
                  <a:srgbClr val="FFFF00"/>
                </a:highlight>
              </a:rPr>
              <a:t>Maybe its better to do a boxplot of the basque models more readability and easier to understand</a:t>
            </a:r>
          </a:p>
        </p:txBody>
      </p:sp>
    </p:spTree>
    <p:extLst>
      <p:ext uri="{BB962C8B-B14F-4D97-AF65-F5344CB8AC3E}">
        <p14:creationId xmlns:p14="http://schemas.microsoft.com/office/powerpoint/2010/main" val="278655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6"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5911CF1-7780-09A6-6E2E-8FBAB84EFB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705B86-67C2-7C2F-A6C9-9D22A9560264}"/>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Visualizing the magic</a:t>
            </a:r>
          </a:p>
        </p:txBody>
      </p:sp>
      <p:sp>
        <p:nvSpPr>
          <p:cNvPr id="3" name="Content Placeholder 2">
            <a:extLst>
              <a:ext uri="{FF2B5EF4-FFF2-40B4-BE49-F238E27FC236}">
                <a16:creationId xmlns:a16="http://schemas.microsoft.com/office/drawing/2014/main" id="{BB06F3D7-006C-DD87-673C-35D87FD14353}"/>
              </a:ext>
            </a:extLst>
          </p:cNvPr>
          <p:cNvSpPr>
            <a:spLocks noGrp="1"/>
          </p:cNvSpPr>
          <p:nvPr>
            <p:ph sz="quarter" idx="10"/>
          </p:nvPr>
        </p:nvSpPr>
        <p:spPr>
          <a:xfrm>
            <a:off x="594482" y="1181303"/>
            <a:ext cx="6964558" cy="976814"/>
          </a:xfrm>
        </p:spPr>
        <p:txBody>
          <a:bodyPr>
            <a:normAutofit/>
          </a:bodyPr>
          <a:lstStyle/>
          <a:p>
            <a:r>
              <a:rPr lang="en-US" b="0" dirty="0">
                <a:solidFill>
                  <a:schemeClr val="bg1"/>
                </a:solidFill>
              </a:rPr>
              <a:t>Keeping it simple: using the same hyperparameters as those in the EuSQuAD paper, can we replicate the results?</a:t>
            </a:r>
          </a:p>
          <a:p>
            <a:endParaRPr lang="en-US" b="0" dirty="0">
              <a:solidFill>
                <a:schemeClr val="bg1"/>
              </a:solidFill>
            </a:endParaRPr>
          </a:p>
        </p:txBody>
      </p:sp>
      <p:sp>
        <p:nvSpPr>
          <p:cNvPr id="11" name="Rectangle 3">
            <a:extLst>
              <a:ext uri="{FF2B5EF4-FFF2-40B4-BE49-F238E27FC236}">
                <a16:creationId xmlns:a16="http://schemas.microsoft.com/office/drawing/2014/main" id="{D0DE33E1-B556-549A-061E-53A768EE935C}"/>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C0FBF20F-FE7F-285D-5B53-79F1FE47FE7F}"/>
              </a:ext>
            </a:extLst>
          </p:cNvPr>
          <p:cNvSpPr txBox="1"/>
          <p:nvPr/>
        </p:nvSpPr>
        <p:spPr>
          <a:xfrm>
            <a:off x="8578275" y="1122264"/>
            <a:ext cx="5401006" cy="1543115"/>
          </a:xfrm>
          <a:prstGeom prst="rect">
            <a:avLst/>
          </a:prstGeom>
          <a:noFill/>
        </p:spPr>
        <p:txBody>
          <a:bodyPr wrap="square">
            <a:spAutoFit/>
          </a:bodyPr>
          <a:lstStyle/>
          <a:p>
            <a:pPr>
              <a:lnSpc>
                <a:spcPts val="1425"/>
              </a:lnSpc>
            </a:pPr>
            <a:r>
              <a:rPr lang="en-US" sz="1050" b="0" dirty="0">
                <a:solidFill>
                  <a:srgbClr val="CCCCCC"/>
                </a:solidFill>
                <a:effectLst/>
                <a:latin typeface="Consolas" panose="020B0609020204030204" pitchFamily="49" charset="0"/>
              </a:rPr>
              <a:t>hyperparameters </a:t>
            </a:r>
            <a:r>
              <a:rPr lang="en-US" sz="1050" b="0" dirty="0">
                <a:solidFill>
                  <a:srgbClr val="D4D4D4"/>
                </a:solidFill>
                <a:effectLst/>
                <a:latin typeface="Consolas" panose="020B0609020204030204" pitchFamily="49" charset="0"/>
              </a:rPr>
              <a:t>=</a:t>
            </a:r>
            <a:r>
              <a:rPr lang="en-US" sz="1050" b="0" dirty="0">
                <a:solidFill>
                  <a:srgbClr val="CCCCCC"/>
                </a:solidFill>
                <a:effectLst/>
                <a:latin typeface="Consolas" panose="020B0609020204030204" pitchFamily="49" charset="0"/>
              </a:rPr>
              <a:t> {</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'learning_rate'</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3e-5</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'num_train_epochs’</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6</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'batch_size’</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8</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'gradient_accumulation_steps'</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16</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'weight_decay'</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0.02</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'warmup_ratio'</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0.2</a:t>
            </a:r>
            <a:endParaRPr lang="en-US" sz="1050" b="0" dirty="0">
              <a:solidFill>
                <a:srgbClr val="CCCCCC"/>
              </a:solidFill>
              <a:effectLst/>
              <a:latin typeface="Consolas" panose="020B0609020204030204" pitchFamily="49" charset="0"/>
            </a:endParaRPr>
          </a:p>
          <a:p>
            <a:pPr>
              <a:lnSpc>
                <a:spcPts val="1425"/>
              </a:lnSpc>
            </a:pPr>
            <a:r>
              <a:rPr lang="en-US" sz="1050" b="0" dirty="0">
                <a:solidFill>
                  <a:srgbClr val="CCCCCC"/>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8D3FDC1F-2A09-BC82-4B5F-A5A67E6BD3F3}"/>
              </a:ext>
            </a:extLst>
          </p:cNvPr>
          <p:cNvSpPr txBox="1"/>
          <p:nvPr/>
        </p:nvSpPr>
        <p:spPr>
          <a:xfrm>
            <a:off x="835554" y="2476576"/>
            <a:ext cx="1186980" cy="276999"/>
          </a:xfrm>
          <a:prstGeom prst="rect">
            <a:avLst/>
          </a:prstGeom>
          <a:noFill/>
        </p:spPr>
        <p:txBody>
          <a:bodyPr wrap="square" rtlCol="0">
            <a:spAutoFit/>
          </a:bodyPr>
          <a:lstStyle/>
          <a:p>
            <a:r>
              <a:rPr lang="en-US" sz="1200" dirty="0">
                <a:solidFill>
                  <a:schemeClr val="bg1"/>
                </a:solidFill>
              </a:rPr>
              <a:t>Fine tune</a:t>
            </a:r>
          </a:p>
        </p:txBody>
      </p:sp>
      <p:cxnSp>
        <p:nvCxnSpPr>
          <p:cNvPr id="21" name="Connector: Curved 20">
            <a:extLst>
              <a:ext uri="{FF2B5EF4-FFF2-40B4-BE49-F238E27FC236}">
                <a16:creationId xmlns:a16="http://schemas.microsoft.com/office/drawing/2014/main" id="{65B14798-725D-C0B3-491B-5781CE158936}"/>
              </a:ext>
            </a:extLst>
          </p:cNvPr>
          <p:cNvCxnSpPr>
            <a:cxnSpLocks/>
          </p:cNvCxnSpPr>
          <p:nvPr/>
        </p:nvCxnSpPr>
        <p:spPr>
          <a:xfrm rot="10800000" flipH="1" flipV="1">
            <a:off x="855529" y="2349823"/>
            <a:ext cx="906722" cy="441885"/>
          </a:xfrm>
          <a:prstGeom prst="curvedConnector3">
            <a:avLst>
              <a:gd name="adj1" fmla="val -2521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C1A6A59-5789-40E9-614B-237D73F22E2F}"/>
              </a:ext>
            </a:extLst>
          </p:cNvPr>
          <p:cNvSpPr txBox="1"/>
          <p:nvPr/>
        </p:nvSpPr>
        <p:spPr>
          <a:xfrm>
            <a:off x="1180885" y="3336839"/>
            <a:ext cx="5791752" cy="193899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Consolas" panose="020B0609020204030204" pitchFamily="49" charset="0"/>
              </a:rPr>
              <a:t>Test results:</a:t>
            </a:r>
          </a:p>
          <a:p>
            <a:pPr marL="742950" lvl="1" indent="-285750">
              <a:buFont typeface="Arial" panose="020B0604020202020204" pitchFamily="34" charset="0"/>
              <a:buChar char="•"/>
            </a:pPr>
            <a:r>
              <a:rPr lang="en-US" sz="1400" dirty="0">
                <a:solidFill>
                  <a:schemeClr val="bg1"/>
                </a:solidFill>
                <a:latin typeface="Consolas" panose="020B0609020204030204" pitchFamily="49" charset="0"/>
              </a:rPr>
              <a:t>F1: (</a:t>
            </a:r>
            <a:r>
              <a:rPr lang="en-US" sz="1400" dirty="0">
                <a:solidFill>
                  <a:schemeClr val="accent2"/>
                </a:solidFill>
                <a:latin typeface="Consolas" panose="020B0609020204030204" pitchFamily="49" charset="0"/>
              </a:rPr>
              <a:t>50%</a:t>
            </a:r>
            <a:r>
              <a:rPr lang="en-US" sz="1400" dirty="0">
                <a:solidFill>
                  <a:schemeClr val="bg1"/>
                </a:solidFill>
                <a:latin typeface="Consolas" panose="020B0609020204030204" pitchFamily="49" charset="0"/>
              </a:rPr>
              <a:t>) (</a:t>
            </a:r>
            <a:r>
              <a:rPr lang="en-US" sz="1400" dirty="0">
                <a:solidFill>
                  <a:schemeClr val="accent5"/>
                </a:solidFill>
                <a:latin typeface="Consolas" panose="020B0609020204030204" pitchFamily="49" charset="0"/>
              </a:rPr>
              <a:t>65.7%</a:t>
            </a:r>
            <a:r>
              <a:rPr lang="en-US" sz="1400" dirty="0">
                <a:solidFill>
                  <a:schemeClr val="bg1"/>
                </a:solidFill>
                <a:latin typeface="Consolas" panose="020B0609020204030204" pitchFamily="49" charset="0"/>
              </a:rPr>
              <a:t>)</a:t>
            </a:r>
          </a:p>
          <a:p>
            <a:pPr marL="1200150" lvl="2" indent="-285750">
              <a:buFont typeface="Arial" panose="020B0604020202020204" pitchFamily="34" charset="0"/>
              <a:buChar char="•"/>
            </a:pPr>
            <a:r>
              <a:rPr lang="en-US" sz="1400" dirty="0">
                <a:solidFill>
                  <a:schemeClr val="bg1"/>
                </a:solidFill>
                <a:latin typeface="Consolas" panose="020B0609020204030204" pitchFamily="49" charset="0"/>
              </a:rPr>
              <a:t>F1(answerable): (</a:t>
            </a:r>
            <a:r>
              <a:rPr lang="en-US" sz="1400" dirty="0">
                <a:solidFill>
                  <a:schemeClr val="accent2"/>
                </a:solidFill>
                <a:latin typeface="Consolas" panose="020B0609020204030204" pitchFamily="49" charset="0"/>
              </a:rPr>
              <a:t>0%</a:t>
            </a:r>
            <a:r>
              <a:rPr lang="en-US" sz="1400" dirty="0">
                <a:solidFill>
                  <a:schemeClr val="bg1"/>
                </a:solidFill>
                <a:latin typeface="Consolas" panose="020B0609020204030204" pitchFamily="49" charset="0"/>
              </a:rPr>
              <a:t>)</a:t>
            </a:r>
          </a:p>
          <a:p>
            <a:pPr marL="1200150" lvl="2" indent="-285750">
              <a:buFont typeface="Arial" panose="020B0604020202020204" pitchFamily="34" charset="0"/>
              <a:buChar char="•"/>
            </a:pPr>
            <a:r>
              <a:rPr lang="en-US" sz="1400" dirty="0">
                <a:solidFill>
                  <a:schemeClr val="bg1"/>
                </a:solidFill>
                <a:latin typeface="Consolas" panose="020B0609020204030204" pitchFamily="49" charset="0"/>
              </a:rPr>
              <a:t>F1 (unanswerable): (</a:t>
            </a:r>
            <a:r>
              <a:rPr lang="en-US" sz="1400" dirty="0">
                <a:solidFill>
                  <a:schemeClr val="accent2"/>
                </a:solidFill>
                <a:latin typeface="Consolas" panose="020B0609020204030204" pitchFamily="49" charset="0"/>
              </a:rPr>
              <a:t>100%</a:t>
            </a:r>
            <a:r>
              <a:rPr lang="en-US" sz="1400" dirty="0">
                <a:solidFill>
                  <a:schemeClr val="bg1"/>
                </a:solidFill>
                <a:latin typeface="Consolas" panose="020B0609020204030204" pitchFamily="49" charset="0"/>
              </a:rPr>
              <a:t>)</a:t>
            </a:r>
          </a:p>
          <a:p>
            <a:pPr marL="742950" lvl="1" indent="-285750">
              <a:buFont typeface="Arial" panose="020B0604020202020204" pitchFamily="34" charset="0"/>
              <a:buChar char="•"/>
            </a:pPr>
            <a:r>
              <a:rPr lang="en-US" sz="1400" dirty="0">
                <a:solidFill>
                  <a:schemeClr val="bg1"/>
                </a:solidFill>
                <a:latin typeface="Consolas" panose="020B0609020204030204" pitchFamily="49" charset="0"/>
              </a:rPr>
              <a:t>Exact Match: (</a:t>
            </a:r>
            <a:r>
              <a:rPr lang="en-US" sz="1400" dirty="0">
                <a:solidFill>
                  <a:schemeClr val="accent2"/>
                </a:solidFill>
                <a:latin typeface="Consolas" panose="020B0609020204030204" pitchFamily="49" charset="0"/>
              </a:rPr>
              <a:t>50%</a:t>
            </a:r>
            <a:r>
              <a:rPr lang="en-US" sz="1400" dirty="0">
                <a:solidFill>
                  <a:schemeClr val="bg1"/>
                </a:solidFill>
                <a:latin typeface="Consolas" panose="020B0609020204030204" pitchFamily="49" charset="0"/>
              </a:rPr>
              <a:t>) (</a:t>
            </a:r>
            <a:r>
              <a:rPr lang="en-US" sz="1400" dirty="0">
                <a:solidFill>
                  <a:schemeClr val="accent5"/>
                </a:solidFill>
                <a:latin typeface="Consolas" panose="020B0609020204030204" pitchFamily="49" charset="0"/>
              </a:rPr>
              <a:t>52.8%</a:t>
            </a:r>
            <a:r>
              <a:rPr lang="en-US" sz="1400" dirty="0">
                <a:solidFill>
                  <a:schemeClr val="bg1"/>
                </a:solidFill>
                <a:latin typeface="Consolas" panose="020B0609020204030204" pitchFamily="49" charset="0"/>
              </a:rPr>
              <a:t>)</a:t>
            </a:r>
          </a:p>
          <a:p>
            <a:pPr marL="1200150" lvl="2" indent="-285750">
              <a:buFont typeface="Arial" panose="020B0604020202020204" pitchFamily="34" charset="0"/>
              <a:buChar char="•"/>
            </a:pPr>
            <a:r>
              <a:rPr lang="en-US" sz="1400" dirty="0">
                <a:solidFill>
                  <a:schemeClr val="bg1"/>
                </a:solidFill>
                <a:latin typeface="Consolas" panose="020B0609020204030204" pitchFamily="49" charset="0"/>
              </a:rPr>
              <a:t>EM (answerable): (</a:t>
            </a:r>
            <a:r>
              <a:rPr lang="en-US" sz="1400" dirty="0">
                <a:solidFill>
                  <a:schemeClr val="accent2"/>
                </a:solidFill>
                <a:latin typeface="Consolas" panose="020B0609020204030204" pitchFamily="49" charset="0"/>
              </a:rPr>
              <a:t>0%</a:t>
            </a:r>
            <a:r>
              <a:rPr lang="en-US" sz="1400" dirty="0">
                <a:solidFill>
                  <a:schemeClr val="bg1"/>
                </a:solidFill>
                <a:latin typeface="Consolas" panose="020B0609020204030204" pitchFamily="49" charset="0"/>
              </a:rPr>
              <a:t>)</a:t>
            </a:r>
          </a:p>
          <a:p>
            <a:pPr marL="1200150" lvl="2" indent="-285750">
              <a:buFont typeface="Arial" panose="020B0604020202020204" pitchFamily="34" charset="0"/>
              <a:buChar char="•"/>
            </a:pPr>
            <a:r>
              <a:rPr lang="en-US" sz="1400" dirty="0">
                <a:solidFill>
                  <a:schemeClr val="bg1"/>
                </a:solidFill>
                <a:latin typeface="Consolas" panose="020B0609020204030204" pitchFamily="49" charset="0"/>
              </a:rPr>
              <a:t>EM (unanswerable): (</a:t>
            </a:r>
            <a:r>
              <a:rPr lang="en-US" sz="1400" dirty="0">
                <a:solidFill>
                  <a:schemeClr val="accent2"/>
                </a:solidFill>
                <a:latin typeface="Consolas" panose="020B0609020204030204" pitchFamily="49" charset="0"/>
              </a:rPr>
              <a:t>100%</a:t>
            </a:r>
            <a:r>
              <a:rPr lang="en-US" sz="1400" dirty="0">
                <a:solidFill>
                  <a:schemeClr val="bg1"/>
                </a:solidFill>
                <a:latin typeface="Consolas" panose="020B0609020204030204" pitchFamily="49" charset="0"/>
              </a:rPr>
              <a:t>)</a:t>
            </a:r>
          </a:p>
          <a:p>
            <a:pPr marL="742950" lvl="1" indent="-285750">
              <a:buFont typeface="Arial" panose="020B0604020202020204" pitchFamily="34" charset="0"/>
              <a:buChar char="•"/>
            </a:pPr>
            <a:endParaRPr lang="en-US" dirty="0">
              <a:solidFill>
                <a:schemeClr val="bg1"/>
              </a:solidFill>
              <a:latin typeface="Consolas" panose="020B0609020204030204" pitchFamily="49" charset="0"/>
            </a:endParaRPr>
          </a:p>
        </p:txBody>
      </p:sp>
      <p:sp>
        <p:nvSpPr>
          <p:cNvPr id="30" name="TextBox 29">
            <a:extLst>
              <a:ext uri="{FF2B5EF4-FFF2-40B4-BE49-F238E27FC236}">
                <a16:creationId xmlns:a16="http://schemas.microsoft.com/office/drawing/2014/main" id="{34D47741-7216-7E97-5EA0-5E9BBEE794BA}"/>
              </a:ext>
            </a:extLst>
          </p:cNvPr>
          <p:cNvSpPr txBox="1"/>
          <p:nvPr/>
        </p:nvSpPr>
        <p:spPr>
          <a:xfrm>
            <a:off x="7691361" y="3890836"/>
            <a:ext cx="2133359" cy="830997"/>
          </a:xfrm>
          <a:prstGeom prst="rect">
            <a:avLst/>
          </a:prstGeom>
          <a:noFill/>
        </p:spPr>
        <p:txBody>
          <a:bodyPr wrap="square" rtlCol="0">
            <a:spAutoFit/>
          </a:bodyPr>
          <a:lstStyle/>
          <a:p>
            <a:r>
              <a:rPr lang="en-US" sz="1200" dirty="0">
                <a:solidFill>
                  <a:srgbClr val="FF0000"/>
                </a:solidFill>
              </a:rPr>
              <a:t>(take into account that our test set is different from the they used, so this is just as an orientation)</a:t>
            </a:r>
            <a:endParaRPr lang="en-US" sz="1200" b="1" dirty="0">
              <a:solidFill>
                <a:srgbClr val="FF0000"/>
              </a:solidFill>
            </a:endParaRPr>
          </a:p>
        </p:txBody>
      </p:sp>
      <p:sp>
        <p:nvSpPr>
          <p:cNvPr id="5" name="TextBox 4">
            <a:extLst>
              <a:ext uri="{FF2B5EF4-FFF2-40B4-BE49-F238E27FC236}">
                <a16:creationId xmlns:a16="http://schemas.microsoft.com/office/drawing/2014/main" id="{E0B4FC02-E9DD-D832-2CCC-4A04F1070DAE}"/>
              </a:ext>
            </a:extLst>
          </p:cNvPr>
          <p:cNvSpPr txBox="1"/>
          <p:nvPr/>
        </p:nvSpPr>
        <p:spPr>
          <a:xfrm>
            <a:off x="5533899" y="3652796"/>
            <a:ext cx="1973393" cy="646331"/>
          </a:xfrm>
          <a:prstGeom prst="rect">
            <a:avLst/>
          </a:prstGeom>
          <a:noFill/>
        </p:spPr>
        <p:txBody>
          <a:bodyPr wrap="square">
            <a:spAutoFit/>
          </a:bodyPr>
          <a:lstStyle/>
          <a:p>
            <a:r>
              <a:rPr lang="en-US" sz="1200" dirty="0">
                <a:solidFill>
                  <a:schemeClr val="accent2"/>
                </a:solidFill>
                <a:latin typeface="+mj-lt"/>
                <a:cs typeface="Arial" panose="020B0604020202020204" pitchFamily="34" charset="0"/>
              </a:rPr>
              <a:t>* In orange: performance of a model that always abstains from answering</a:t>
            </a:r>
          </a:p>
        </p:txBody>
      </p:sp>
      <p:sp>
        <p:nvSpPr>
          <p:cNvPr id="16" name="TextBox 15">
            <a:extLst>
              <a:ext uri="{FF2B5EF4-FFF2-40B4-BE49-F238E27FC236}">
                <a16:creationId xmlns:a16="http://schemas.microsoft.com/office/drawing/2014/main" id="{A409A34B-4973-BFA9-A8AA-3A5C33579C2C}"/>
              </a:ext>
            </a:extLst>
          </p:cNvPr>
          <p:cNvSpPr txBox="1"/>
          <p:nvPr/>
        </p:nvSpPr>
        <p:spPr>
          <a:xfrm>
            <a:off x="1797218" y="2588763"/>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EuSQuAD</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19" name="Picture 18">
            <a:extLst>
              <a:ext uri="{FF2B5EF4-FFF2-40B4-BE49-F238E27FC236}">
                <a16:creationId xmlns:a16="http://schemas.microsoft.com/office/drawing/2014/main" id="{BD775F7F-0E96-9827-A75C-60FEA6BC8BE2}"/>
              </a:ext>
            </a:extLst>
          </p:cNvPr>
          <p:cNvPicPr>
            <a:picLocks noChangeAspect="1"/>
          </p:cNvPicPr>
          <p:nvPr/>
        </p:nvPicPr>
        <p:blipFill>
          <a:blip r:embed="rId3"/>
          <a:stretch>
            <a:fillRect/>
          </a:stretch>
        </p:blipFill>
        <p:spPr>
          <a:xfrm>
            <a:off x="3922649" y="2607023"/>
            <a:ext cx="628083" cy="351727"/>
          </a:xfrm>
          <a:prstGeom prst="rect">
            <a:avLst/>
          </a:prstGeom>
        </p:spPr>
      </p:pic>
      <p:sp>
        <p:nvSpPr>
          <p:cNvPr id="20" name="TextBox 19">
            <a:extLst>
              <a:ext uri="{FF2B5EF4-FFF2-40B4-BE49-F238E27FC236}">
                <a16:creationId xmlns:a16="http://schemas.microsoft.com/office/drawing/2014/main" id="{F76B40CD-604F-632B-8EDA-9C7FB5D1A18F}"/>
              </a:ext>
            </a:extLst>
          </p:cNvPr>
          <p:cNvSpPr txBox="1"/>
          <p:nvPr/>
        </p:nvSpPr>
        <p:spPr>
          <a:xfrm>
            <a:off x="5523361" y="4464313"/>
            <a:ext cx="1973393" cy="646331"/>
          </a:xfrm>
          <a:prstGeom prst="rect">
            <a:avLst/>
          </a:prstGeom>
          <a:noFill/>
        </p:spPr>
        <p:txBody>
          <a:bodyPr wrap="square">
            <a:spAutoFit/>
          </a:bodyPr>
          <a:lstStyle/>
          <a:p>
            <a:r>
              <a:rPr lang="en-US" sz="1200" dirty="0">
                <a:solidFill>
                  <a:schemeClr val="accent5"/>
                </a:solidFill>
                <a:latin typeface="+mj-lt"/>
                <a:cs typeface="Arial" panose="020B0604020202020204" pitchFamily="34" charset="0"/>
              </a:rPr>
              <a:t>* In blue Performance achieved in the original paper</a:t>
            </a:r>
          </a:p>
        </p:txBody>
      </p:sp>
      <p:sp>
        <p:nvSpPr>
          <p:cNvPr id="6" name="Content Placeholder 2">
            <a:extLst>
              <a:ext uri="{FF2B5EF4-FFF2-40B4-BE49-F238E27FC236}">
                <a16:creationId xmlns:a16="http://schemas.microsoft.com/office/drawing/2014/main" id="{B90D337B-6337-358B-BFD1-3DF4AFC470FF}"/>
              </a:ext>
            </a:extLst>
          </p:cNvPr>
          <p:cNvSpPr txBox="1">
            <a:spLocks/>
          </p:cNvSpPr>
          <p:nvPr/>
        </p:nvSpPr>
        <p:spPr>
          <a:xfrm>
            <a:off x="1033346" y="2083989"/>
            <a:ext cx="4016846" cy="904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solidFill>
                  <a:schemeClr val="bg1"/>
                </a:solidFill>
              </a:rPr>
              <a:t>The BERTeus model</a:t>
            </a:r>
          </a:p>
        </p:txBody>
      </p:sp>
      <p:pic>
        <p:nvPicPr>
          <p:cNvPr id="12" name="Picture 2" descr="Google BERT Update Set to Re-Shape Google's Understanding of Users - Vizion  Interactive">
            <a:extLst>
              <a:ext uri="{FF2B5EF4-FFF2-40B4-BE49-F238E27FC236}">
                <a16:creationId xmlns:a16="http://schemas.microsoft.com/office/drawing/2014/main" id="{D801F791-9305-2B4A-AE78-72F425AB78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7939" y="1995175"/>
            <a:ext cx="1479292" cy="5029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48D27C37-54D8-B9AC-A6CE-509847585AFF}"/>
              </a:ext>
            </a:extLst>
          </p:cNvPr>
          <p:cNvPicPr>
            <a:picLocks noChangeAspect="1"/>
          </p:cNvPicPr>
          <p:nvPr/>
        </p:nvPicPr>
        <p:blipFill>
          <a:blip r:embed="rId3"/>
          <a:stretch>
            <a:fillRect/>
          </a:stretch>
        </p:blipFill>
        <p:spPr>
          <a:xfrm>
            <a:off x="4895278" y="2070791"/>
            <a:ext cx="628083" cy="351727"/>
          </a:xfrm>
          <a:prstGeom prst="rect">
            <a:avLst/>
          </a:prstGeom>
        </p:spPr>
      </p:pic>
      <p:sp>
        <p:nvSpPr>
          <p:cNvPr id="17" name="TextBox 16">
            <a:extLst>
              <a:ext uri="{FF2B5EF4-FFF2-40B4-BE49-F238E27FC236}">
                <a16:creationId xmlns:a16="http://schemas.microsoft.com/office/drawing/2014/main" id="{16F8C70F-52FC-9B73-8958-40A764315AD1}"/>
              </a:ext>
            </a:extLst>
          </p:cNvPr>
          <p:cNvSpPr txBox="1"/>
          <p:nvPr/>
        </p:nvSpPr>
        <p:spPr>
          <a:xfrm>
            <a:off x="835554" y="5445760"/>
            <a:ext cx="3462126" cy="1200329"/>
          </a:xfrm>
          <a:prstGeom prst="rect">
            <a:avLst/>
          </a:prstGeom>
          <a:noFill/>
        </p:spPr>
        <p:txBody>
          <a:bodyPr wrap="square" rtlCol="0">
            <a:spAutoFit/>
          </a:bodyPr>
          <a:lstStyle/>
          <a:p>
            <a:r>
              <a:rPr lang="en-US" dirty="0">
                <a:highlight>
                  <a:srgbClr val="FFFF00"/>
                </a:highlight>
              </a:rPr>
              <a:t>Maybe its better to do a boxplot of the basque models more readability and easier to understand</a:t>
            </a:r>
          </a:p>
        </p:txBody>
      </p:sp>
    </p:spTree>
    <p:extLst>
      <p:ext uri="{BB962C8B-B14F-4D97-AF65-F5344CB8AC3E}">
        <p14:creationId xmlns:p14="http://schemas.microsoft.com/office/powerpoint/2010/main" val="277325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6"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A4F3255-E33A-C77F-272F-8A6F19B93A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2A1923-C711-C465-47D2-97C85AA848EB}"/>
              </a:ext>
            </a:extLst>
          </p:cNvPr>
          <p:cNvSpPr>
            <a:spLocks noGrp="1"/>
          </p:cNvSpPr>
          <p:nvPr>
            <p:ph type="title"/>
          </p:nvPr>
        </p:nvSpPr>
        <p:spPr>
          <a:xfrm>
            <a:off x="914399" y="260950"/>
            <a:ext cx="4365173" cy="723445"/>
          </a:xfrm>
        </p:spPr>
        <p:txBody>
          <a:bodyPr/>
          <a:lstStyle/>
          <a:p>
            <a:r>
              <a:rPr lang="en-US" cap="none" dirty="0">
                <a:solidFill>
                  <a:schemeClr val="bg1"/>
                </a:solidFill>
                <a:latin typeface="+mn-lt"/>
              </a:rPr>
              <a:t>Why This Project?</a:t>
            </a:r>
          </a:p>
        </p:txBody>
      </p:sp>
      <p:sp>
        <p:nvSpPr>
          <p:cNvPr id="3" name="Content Placeholder 2">
            <a:extLst>
              <a:ext uri="{FF2B5EF4-FFF2-40B4-BE49-F238E27FC236}">
                <a16:creationId xmlns:a16="http://schemas.microsoft.com/office/drawing/2014/main" id="{C03887D3-BB56-778A-591E-92BE5B06D1F0}"/>
              </a:ext>
            </a:extLst>
          </p:cNvPr>
          <p:cNvSpPr>
            <a:spLocks noGrp="1"/>
          </p:cNvSpPr>
          <p:nvPr>
            <p:ph sz="quarter" idx="10"/>
          </p:nvPr>
        </p:nvSpPr>
        <p:spPr>
          <a:xfrm>
            <a:off x="914399" y="1292907"/>
            <a:ext cx="9470572" cy="3747180"/>
          </a:xfrm>
        </p:spPr>
        <p:txBody>
          <a:bodyPr/>
          <a:lstStyle/>
          <a:p>
            <a:r>
              <a:rPr lang="en-US" dirty="0">
                <a:solidFill>
                  <a:schemeClr val="bg1"/>
                </a:solidFill>
              </a:rPr>
              <a:t>LLMs usage is only going to grow from now  </a:t>
            </a:r>
          </a:p>
        </p:txBody>
      </p:sp>
      <p:sp>
        <p:nvSpPr>
          <p:cNvPr id="5" name="Slide Number Placeholder 4">
            <a:extLst>
              <a:ext uri="{FF2B5EF4-FFF2-40B4-BE49-F238E27FC236}">
                <a16:creationId xmlns:a16="http://schemas.microsoft.com/office/drawing/2014/main" id="{04CCFEF0-1AB0-F1A2-675B-3CD9CD2FE47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3</a:t>
            </a:fld>
            <a:endParaRPr lang="en-US" dirty="0"/>
          </a:p>
        </p:txBody>
      </p:sp>
      <p:sp>
        <p:nvSpPr>
          <p:cNvPr id="7" name="Content Placeholder 3">
            <a:extLst>
              <a:ext uri="{FF2B5EF4-FFF2-40B4-BE49-F238E27FC236}">
                <a16:creationId xmlns:a16="http://schemas.microsoft.com/office/drawing/2014/main" id="{D9F648FA-96BB-99BD-BF4F-BB083EE4782D}"/>
              </a:ext>
            </a:extLst>
          </p:cNvPr>
          <p:cNvSpPr txBox="1">
            <a:spLocks/>
          </p:cNvSpPr>
          <p:nvPr/>
        </p:nvSpPr>
        <p:spPr>
          <a:xfrm>
            <a:off x="8418155" y="1999875"/>
            <a:ext cx="3154137" cy="6397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chemeClr val="bg1"/>
                </a:solidFill>
              </a:rPr>
              <a:t>Natural Language Processing (NLP)</a:t>
            </a:r>
          </a:p>
        </p:txBody>
      </p:sp>
      <p:pic>
        <p:nvPicPr>
          <p:cNvPr id="1032" name="Picture 8" descr="Nlp Icon Stock Illustrations – 950 Nlp Icon Stock Illustrations, Vectors &amp;  Clipart - Dreamstime">
            <a:extLst>
              <a:ext uri="{FF2B5EF4-FFF2-40B4-BE49-F238E27FC236}">
                <a16:creationId xmlns:a16="http://schemas.microsoft.com/office/drawing/2014/main" id="{EBBEFB5D-AF27-CDFA-E567-F300DA246F82}"/>
              </a:ext>
            </a:extLst>
          </p:cNvPr>
          <p:cNvPicPr>
            <a:picLocks noChangeAspect="1" noChangeArrowheads="1"/>
          </p:cNvPicPr>
          <p:nvPr/>
        </p:nvPicPr>
        <p:blipFill rotWithShape="1">
          <a:blip r:embed="rId3">
            <a:lum bright="70000" contrast="-70000"/>
            <a:extLst>
              <a:ext uri="{BEBA8EAE-BF5A-486C-A8C5-ECC9F3942E4B}">
                <a14:imgProps xmlns:a14="http://schemas.microsoft.com/office/drawing/2010/main">
                  <a14:imgLayer r:embed="rId4">
                    <a14:imgEffect>
                      <a14:backgroundRemoval t="9728" b="89689" l="6125" r="90000">
                        <a14:foregroundMark x1="9490" y1="72374" x2="9500" y2="72568"/>
                        <a14:foregroundMark x1="9250" y1="67899" x2="9396" y2="70623"/>
                        <a14:foregroundMark x1="14625" y1="75097" x2="14625" y2="75097"/>
                        <a14:foregroundMark x1="7000" y1="72179" x2="6125" y2="71984"/>
                        <a14:backgroundMark x1="11000" y1="68288" x2="10375" y2="69066"/>
                        <a14:backgroundMark x1="10125" y1="70623" x2="10125" y2="72374"/>
                      </a14:backgroundRemoval>
                    </a14:imgEffect>
                  </a14:imgLayer>
                </a14:imgProps>
              </a:ext>
              <a:ext uri="{28A0092B-C50C-407E-A947-70E740481C1C}">
                <a14:useLocalDpi xmlns:a14="http://schemas.microsoft.com/office/drawing/2010/main" val="0"/>
              </a:ext>
            </a:extLst>
          </a:blip>
          <a:srcRect t="46851" r="60420"/>
          <a:stretch/>
        </p:blipFill>
        <p:spPr bwMode="auto">
          <a:xfrm>
            <a:off x="8268710" y="2670839"/>
            <a:ext cx="2709921" cy="233800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S. Large Language Model market size and growth rate, 2024 - 2030">
            <a:extLst>
              <a:ext uri="{FF2B5EF4-FFF2-40B4-BE49-F238E27FC236}">
                <a16:creationId xmlns:a16="http://schemas.microsoft.com/office/drawing/2014/main" id="{0C558134-66A9-2AF9-23F7-BB88C86437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072" y="1947742"/>
            <a:ext cx="6934978" cy="3617351"/>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880A9DF-1213-1CB6-BCBC-3757133000D5}"/>
              </a:ext>
            </a:extLst>
          </p:cNvPr>
          <p:cNvSpPr/>
          <p:nvPr/>
        </p:nvSpPr>
        <p:spPr>
          <a:xfrm>
            <a:off x="6662057" y="1339637"/>
            <a:ext cx="457200" cy="2528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7EEEB60-2FF7-8BD5-B6C7-CFE641D626E3}"/>
              </a:ext>
            </a:extLst>
          </p:cNvPr>
          <p:cNvSpPr txBox="1"/>
          <p:nvPr/>
        </p:nvSpPr>
        <p:spPr>
          <a:xfrm>
            <a:off x="7364186" y="1142903"/>
            <a:ext cx="2775856" cy="646331"/>
          </a:xfrm>
          <a:prstGeom prst="rect">
            <a:avLst/>
          </a:prstGeom>
          <a:noFill/>
        </p:spPr>
        <p:txBody>
          <a:bodyPr wrap="square" rtlCol="0">
            <a:spAutoFit/>
          </a:bodyPr>
          <a:lstStyle/>
          <a:p>
            <a:pPr algn="just"/>
            <a:r>
              <a:rPr lang="en-US" dirty="0">
                <a:solidFill>
                  <a:schemeClr val="bg1"/>
                </a:solidFill>
              </a:rPr>
              <a:t>And how they worked was a complete mystery to me</a:t>
            </a:r>
          </a:p>
        </p:txBody>
      </p:sp>
      <p:pic>
        <p:nvPicPr>
          <p:cNvPr id="9" name="Graphic 8" descr="Sad face with solid fill with solid fill">
            <a:extLst>
              <a:ext uri="{FF2B5EF4-FFF2-40B4-BE49-F238E27FC236}">
                <a16:creationId xmlns:a16="http://schemas.microsoft.com/office/drawing/2014/main" id="{8A216E61-FEA7-6790-EEEE-7A7DD61E98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39436" y="1142903"/>
            <a:ext cx="639724" cy="639724"/>
          </a:xfrm>
          <a:prstGeom prst="rect">
            <a:avLst/>
          </a:prstGeom>
        </p:spPr>
      </p:pic>
    </p:spTree>
    <p:extLst>
      <p:ext uri="{BB962C8B-B14F-4D97-AF65-F5344CB8AC3E}">
        <p14:creationId xmlns:p14="http://schemas.microsoft.com/office/powerpoint/2010/main" val="188120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B7DBECC-0994-7098-31AE-A491367862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F78EA1-5B09-0F51-514A-2CDB92472DBF}"/>
              </a:ext>
            </a:extLst>
          </p:cNvPr>
          <p:cNvSpPr>
            <a:spLocks noGrp="1"/>
          </p:cNvSpPr>
          <p:nvPr>
            <p:ph type="title"/>
          </p:nvPr>
        </p:nvSpPr>
        <p:spPr>
          <a:xfrm>
            <a:off x="914399" y="260950"/>
            <a:ext cx="6204858" cy="723445"/>
          </a:xfrm>
        </p:spPr>
        <p:txBody>
          <a:bodyPr>
            <a:normAutofit/>
          </a:bodyPr>
          <a:lstStyle/>
          <a:p>
            <a:r>
              <a:rPr lang="en-US" cap="none" dirty="0">
                <a:solidFill>
                  <a:schemeClr val="bg1"/>
                </a:solidFill>
                <a:latin typeface="+mn-lt"/>
              </a:rPr>
              <a:t>A short introduction to LLMs</a:t>
            </a:r>
          </a:p>
        </p:txBody>
      </p:sp>
      <p:sp>
        <p:nvSpPr>
          <p:cNvPr id="3" name="Content Placeholder 2">
            <a:extLst>
              <a:ext uri="{FF2B5EF4-FFF2-40B4-BE49-F238E27FC236}">
                <a16:creationId xmlns:a16="http://schemas.microsoft.com/office/drawing/2014/main" id="{AC680FB7-C46E-A4F9-6839-62608DE49514}"/>
              </a:ext>
            </a:extLst>
          </p:cNvPr>
          <p:cNvSpPr>
            <a:spLocks noGrp="1"/>
          </p:cNvSpPr>
          <p:nvPr>
            <p:ph sz="quarter" idx="10"/>
          </p:nvPr>
        </p:nvSpPr>
        <p:spPr>
          <a:xfrm>
            <a:off x="914399" y="1292907"/>
            <a:ext cx="9470572" cy="3747180"/>
          </a:xfrm>
        </p:spPr>
        <p:txBody>
          <a:bodyPr/>
          <a:lstStyle/>
          <a:p>
            <a:r>
              <a:rPr lang="en-US" dirty="0">
                <a:solidFill>
                  <a:schemeClr val="bg1"/>
                </a:solidFill>
              </a:rPr>
              <a:t>Predicting the next work from past inputs: It’s all math (probabilities)!</a:t>
            </a:r>
          </a:p>
        </p:txBody>
      </p:sp>
      <p:sp>
        <p:nvSpPr>
          <p:cNvPr id="5" name="Slide Number Placeholder 4">
            <a:extLst>
              <a:ext uri="{FF2B5EF4-FFF2-40B4-BE49-F238E27FC236}">
                <a16:creationId xmlns:a16="http://schemas.microsoft.com/office/drawing/2014/main" id="{3AFB1CEE-5A4F-AED2-F637-8C4A8ACA4047}"/>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4</a:t>
            </a:fld>
            <a:endParaRPr lang="en-US" dirty="0"/>
          </a:p>
        </p:txBody>
      </p:sp>
      <p:pic>
        <p:nvPicPr>
          <p:cNvPr id="11" name="Picture 10">
            <a:extLst>
              <a:ext uri="{FF2B5EF4-FFF2-40B4-BE49-F238E27FC236}">
                <a16:creationId xmlns:a16="http://schemas.microsoft.com/office/drawing/2014/main" id="{28C1F439-CD31-21C8-9131-7D9A86486685}"/>
              </a:ext>
            </a:extLst>
          </p:cNvPr>
          <p:cNvPicPr>
            <a:picLocks noChangeAspect="1"/>
          </p:cNvPicPr>
          <p:nvPr/>
        </p:nvPicPr>
        <p:blipFill>
          <a:blip r:embed="rId3"/>
          <a:stretch>
            <a:fillRect/>
          </a:stretch>
        </p:blipFill>
        <p:spPr>
          <a:xfrm>
            <a:off x="672991" y="2394674"/>
            <a:ext cx="6318366" cy="879403"/>
          </a:xfrm>
          <a:prstGeom prst="rect">
            <a:avLst/>
          </a:prstGeom>
        </p:spPr>
      </p:pic>
      <p:sp>
        <p:nvSpPr>
          <p:cNvPr id="4" name="TextBox 3">
            <a:extLst>
              <a:ext uri="{FF2B5EF4-FFF2-40B4-BE49-F238E27FC236}">
                <a16:creationId xmlns:a16="http://schemas.microsoft.com/office/drawing/2014/main" id="{6293BC3D-6C4B-F542-7E8D-FB08BCE8E32B}"/>
              </a:ext>
            </a:extLst>
          </p:cNvPr>
          <p:cNvSpPr txBox="1"/>
          <p:nvPr/>
        </p:nvSpPr>
        <p:spPr>
          <a:xfrm>
            <a:off x="0" y="6443162"/>
            <a:ext cx="2619022" cy="307777"/>
          </a:xfrm>
          <a:prstGeom prst="rect">
            <a:avLst/>
          </a:prstGeom>
          <a:noFill/>
        </p:spPr>
        <p:txBody>
          <a:bodyPr wrap="square" rtlCol="0">
            <a:spAutoFit/>
          </a:bodyPr>
          <a:lstStyle/>
          <a:p>
            <a:pPr algn="r"/>
            <a:r>
              <a:rPr lang="en-US" sz="1400" dirty="0">
                <a:solidFill>
                  <a:schemeClr val="bg1"/>
                </a:solidFill>
              </a:rPr>
              <a:t>Source: 3Blue1Brown, YouTube</a:t>
            </a:r>
            <a:endParaRPr lang="en-US" sz="1400" i="1" dirty="0">
              <a:solidFill>
                <a:schemeClr val="bg1"/>
              </a:solidFill>
            </a:endParaRPr>
          </a:p>
        </p:txBody>
      </p:sp>
    </p:spTree>
    <p:extLst>
      <p:ext uri="{BB962C8B-B14F-4D97-AF65-F5344CB8AC3E}">
        <p14:creationId xmlns:p14="http://schemas.microsoft.com/office/powerpoint/2010/main" val="170731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F1B515A-4913-36A2-AE12-9D66957363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A7F978-56EF-B8CA-497A-3EAA812CF2DE}"/>
              </a:ext>
            </a:extLst>
          </p:cNvPr>
          <p:cNvSpPr>
            <a:spLocks noGrp="1"/>
          </p:cNvSpPr>
          <p:nvPr>
            <p:ph type="title"/>
          </p:nvPr>
        </p:nvSpPr>
        <p:spPr>
          <a:xfrm>
            <a:off x="914399" y="260950"/>
            <a:ext cx="6204858" cy="723445"/>
          </a:xfrm>
        </p:spPr>
        <p:txBody>
          <a:bodyPr>
            <a:normAutofit/>
          </a:bodyPr>
          <a:lstStyle/>
          <a:p>
            <a:r>
              <a:rPr lang="en-US" cap="none" dirty="0">
                <a:solidFill>
                  <a:schemeClr val="bg1"/>
                </a:solidFill>
                <a:latin typeface="+mn-lt"/>
              </a:rPr>
              <a:t>A short introduction to LLMs</a:t>
            </a:r>
          </a:p>
        </p:txBody>
      </p:sp>
      <p:sp>
        <p:nvSpPr>
          <p:cNvPr id="3" name="Content Placeholder 2">
            <a:extLst>
              <a:ext uri="{FF2B5EF4-FFF2-40B4-BE49-F238E27FC236}">
                <a16:creationId xmlns:a16="http://schemas.microsoft.com/office/drawing/2014/main" id="{50023CE2-31A0-1B67-A659-4B585C6AC178}"/>
              </a:ext>
            </a:extLst>
          </p:cNvPr>
          <p:cNvSpPr>
            <a:spLocks noGrp="1"/>
          </p:cNvSpPr>
          <p:nvPr>
            <p:ph sz="quarter" idx="10"/>
          </p:nvPr>
        </p:nvSpPr>
        <p:spPr>
          <a:xfrm>
            <a:off x="914399" y="1292907"/>
            <a:ext cx="9470572" cy="3747180"/>
          </a:xfrm>
        </p:spPr>
        <p:txBody>
          <a:bodyPr/>
          <a:lstStyle/>
          <a:p>
            <a:r>
              <a:rPr lang="en-US" dirty="0">
                <a:solidFill>
                  <a:schemeClr val="bg1"/>
                </a:solidFill>
              </a:rPr>
              <a:t>Predicting the next work from past inputs: It’s all math (probabilities)!</a:t>
            </a:r>
          </a:p>
          <a:p>
            <a:r>
              <a:rPr lang="en-US" dirty="0">
                <a:solidFill>
                  <a:schemeClr val="bg1"/>
                </a:solidFill>
              </a:rPr>
              <a:t>But computers can’t understand words -&gt; So we embed words using tokens</a:t>
            </a:r>
          </a:p>
        </p:txBody>
      </p:sp>
      <p:sp>
        <p:nvSpPr>
          <p:cNvPr id="5" name="Slide Number Placeholder 4">
            <a:extLst>
              <a:ext uri="{FF2B5EF4-FFF2-40B4-BE49-F238E27FC236}">
                <a16:creationId xmlns:a16="http://schemas.microsoft.com/office/drawing/2014/main" id="{7C57C3D8-41C4-A9B6-4232-CCCEC7936925}"/>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5</a:t>
            </a:fld>
            <a:endParaRPr lang="en-US" dirty="0"/>
          </a:p>
        </p:txBody>
      </p:sp>
      <p:pic>
        <p:nvPicPr>
          <p:cNvPr id="16" name="Picture 15">
            <a:extLst>
              <a:ext uri="{FF2B5EF4-FFF2-40B4-BE49-F238E27FC236}">
                <a16:creationId xmlns:a16="http://schemas.microsoft.com/office/drawing/2014/main" id="{78E69956-37B2-5508-47A7-14CEDE8450AD}"/>
              </a:ext>
            </a:extLst>
          </p:cNvPr>
          <p:cNvPicPr>
            <a:picLocks noChangeAspect="1"/>
          </p:cNvPicPr>
          <p:nvPr/>
        </p:nvPicPr>
        <p:blipFill>
          <a:blip r:embed="rId3"/>
          <a:stretch>
            <a:fillRect/>
          </a:stretch>
        </p:blipFill>
        <p:spPr>
          <a:xfrm>
            <a:off x="326265" y="2173466"/>
            <a:ext cx="6988935" cy="3945584"/>
          </a:xfrm>
          <a:prstGeom prst="rect">
            <a:avLst/>
          </a:prstGeom>
        </p:spPr>
      </p:pic>
      <p:sp>
        <p:nvSpPr>
          <p:cNvPr id="17" name="Arrow: Right 16">
            <a:extLst>
              <a:ext uri="{FF2B5EF4-FFF2-40B4-BE49-F238E27FC236}">
                <a16:creationId xmlns:a16="http://schemas.microsoft.com/office/drawing/2014/main" id="{7F36CA69-963B-ED30-1606-F359695D3941}"/>
              </a:ext>
            </a:extLst>
          </p:cNvPr>
          <p:cNvSpPr/>
          <p:nvPr/>
        </p:nvSpPr>
        <p:spPr>
          <a:xfrm>
            <a:off x="7598382" y="2913633"/>
            <a:ext cx="457200" cy="2528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5010E745-645F-3D49-3293-200B24F06DD2}"/>
              </a:ext>
            </a:extLst>
          </p:cNvPr>
          <p:cNvSpPr txBox="1"/>
          <p:nvPr/>
        </p:nvSpPr>
        <p:spPr>
          <a:xfrm>
            <a:off x="8383818" y="2716899"/>
            <a:ext cx="2567771" cy="646331"/>
          </a:xfrm>
          <a:prstGeom prst="rect">
            <a:avLst/>
          </a:prstGeom>
          <a:noFill/>
        </p:spPr>
        <p:txBody>
          <a:bodyPr wrap="square" rtlCol="0">
            <a:spAutoFit/>
          </a:bodyPr>
          <a:lstStyle/>
          <a:p>
            <a:pPr algn="ctr"/>
            <a:r>
              <a:rPr lang="en-US" dirty="0">
                <a:solidFill>
                  <a:schemeClr val="bg1"/>
                </a:solidFill>
              </a:rPr>
              <a:t>This looks an awful lot like regression, but…</a:t>
            </a:r>
          </a:p>
        </p:txBody>
      </p:sp>
      <p:sp>
        <p:nvSpPr>
          <p:cNvPr id="20" name="TextBox 19">
            <a:extLst>
              <a:ext uri="{FF2B5EF4-FFF2-40B4-BE49-F238E27FC236}">
                <a16:creationId xmlns:a16="http://schemas.microsoft.com/office/drawing/2014/main" id="{21816EC0-E49A-5D1A-6F14-5A8039DB8576}"/>
              </a:ext>
            </a:extLst>
          </p:cNvPr>
          <p:cNvSpPr txBox="1"/>
          <p:nvPr/>
        </p:nvSpPr>
        <p:spPr>
          <a:xfrm>
            <a:off x="7849381" y="4060626"/>
            <a:ext cx="3374723" cy="923330"/>
          </a:xfrm>
          <a:prstGeom prst="rect">
            <a:avLst/>
          </a:prstGeom>
          <a:noFill/>
        </p:spPr>
        <p:txBody>
          <a:bodyPr wrap="square">
            <a:spAutoFit/>
          </a:bodyPr>
          <a:lstStyle/>
          <a:p>
            <a:pPr algn="ctr"/>
            <a:r>
              <a:rPr lang="en-US" dirty="0">
                <a:solidFill>
                  <a:schemeClr val="bg1"/>
                </a:solidFill>
              </a:rPr>
              <a:t>Language is </a:t>
            </a:r>
            <a:r>
              <a:rPr lang="en-US" u="sng" dirty="0">
                <a:solidFill>
                  <a:schemeClr val="bg1"/>
                </a:solidFill>
              </a:rPr>
              <a:t>very complex</a:t>
            </a:r>
            <a:r>
              <a:rPr lang="en-US" dirty="0">
                <a:solidFill>
                  <a:schemeClr val="bg1"/>
                </a:solidFill>
              </a:rPr>
              <a:t>, we need to understand semantic context, </a:t>
            </a:r>
            <a:r>
              <a:rPr lang="en-US" b="1" dirty="0">
                <a:solidFill>
                  <a:schemeClr val="bg1"/>
                </a:solidFill>
              </a:rPr>
              <a:t>and so do computers</a:t>
            </a:r>
          </a:p>
        </p:txBody>
      </p:sp>
      <p:sp>
        <p:nvSpPr>
          <p:cNvPr id="21" name="Arrow: Right 20">
            <a:extLst>
              <a:ext uri="{FF2B5EF4-FFF2-40B4-BE49-F238E27FC236}">
                <a16:creationId xmlns:a16="http://schemas.microsoft.com/office/drawing/2014/main" id="{D9C84155-A2E4-DD81-E6D3-D685CF66013F}"/>
              </a:ext>
            </a:extLst>
          </p:cNvPr>
          <p:cNvSpPr/>
          <p:nvPr/>
        </p:nvSpPr>
        <p:spPr>
          <a:xfrm rot="5400000">
            <a:off x="9308142" y="3585496"/>
            <a:ext cx="457200" cy="2528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73574DDA-167F-80B1-79CC-286E1CA46C62}"/>
              </a:ext>
            </a:extLst>
          </p:cNvPr>
          <p:cNvSpPr txBox="1"/>
          <p:nvPr/>
        </p:nvSpPr>
        <p:spPr>
          <a:xfrm>
            <a:off x="0" y="6443162"/>
            <a:ext cx="2619022" cy="307777"/>
          </a:xfrm>
          <a:prstGeom prst="rect">
            <a:avLst/>
          </a:prstGeom>
          <a:noFill/>
        </p:spPr>
        <p:txBody>
          <a:bodyPr wrap="square" rtlCol="0">
            <a:spAutoFit/>
          </a:bodyPr>
          <a:lstStyle/>
          <a:p>
            <a:pPr algn="r"/>
            <a:r>
              <a:rPr lang="en-US" sz="1400" dirty="0">
                <a:solidFill>
                  <a:schemeClr val="bg1"/>
                </a:solidFill>
              </a:rPr>
              <a:t>Source: 3Blue1Brown, YouTube</a:t>
            </a:r>
            <a:endParaRPr lang="en-US" sz="1400" i="1" dirty="0">
              <a:solidFill>
                <a:schemeClr val="bg1"/>
              </a:solidFill>
            </a:endParaRPr>
          </a:p>
        </p:txBody>
      </p:sp>
    </p:spTree>
    <p:extLst>
      <p:ext uri="{BB962C8B-B14F-4D97-AF65-F5344CB8AC3E}">
        <p14:creationId xmlns:p14="http://schemas.microsoft.com/office/powerpoint/2010/main" val="183348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0" grpId="0"/>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C416286-6CC9-4CDA-16F5-6254A4B86C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9014B-EA5E-45AE-D5D9-3445FB5213D6}"/>
              </a:ext>
            </a:extLst>
          </p:cNvPr>
          <p:cNvSpPr>
            <a:spLocks noGrp="1"/>
          </p:cNvSpPr>
          <p:nvPr>
            <p:ph type="title"/>
          </p:nvPr>
        </p:nvSpPr>
        <p:spPr>
          <a:xfrm>
            <a:off x="914399" y="260950"/>
            <a:ext cx="6204858" cy="723445"/>
          </a:xfrm>
        </p:spPr>
        <p:txBody>
          <a:bodyPr>
            <a:normAutofit/>
          </a:bodyPr>
          <a:lstStyle/>
          <a:p>
            <a:r>
              <a:rPr lang="en-US" cap="none" dirty="0">
                <a:solidFill>
                  <a:schemeClr val="bg1"/>
                </a:solidFill>
                <a:latin typeface="+mn-lt"/>
              </a:rPr>
              <a:t>A short introduction to LLMs</a:t>
            </a:r>
          </a:p>
        </p:txBody>
      </p:sp>
      <p:sp>
        <p:nvSpPr>
          <p:cNvPr id="3" name="Content Placeholder 2">
            <a:extLst>
              <a:ext uri="{FF2B5EF4-FFF2-40B4-BE49-F238E27FC236}">
                <a16:creationId xmlns:a16="http://schemas.microsoft.com/office/drawing/2014/main" id="{A2CCAFB3-25BC-6DD7-643D-44DCB3673469}"/>
              </a:ext>
            </a:extLst>
          </p:cNvPr>
          <p:cNvSpPr>
            <a:spLocks noGrp="1"/>
          </p:cNvSpPr>
          <p:nvPr>
            <p:ph sz="quarter" idx="10"/>
          </p:nvPr>
        </p:nvSpPr>
        <p:spPr>
          <a:xfrm>
            <a:off x="594483" y="1181303"/>
            <a:ext cx="10509957" cy="3747180"/>
          </a:xfrm>
        </p:spPr>
        <p:txBody>
          <a:bodyPr/>
          <a:lstStyle/>
          <a:p>
            <a:r>
              <a:rPr lang="en-US" dirty="0">
                <a:solidFill>
                  <a:schemeClr val="bg1"/>
                </a:solidFill>
              </a:rPr>
              <a:t>TRANSFORMERS</a:t>
            </a:r>
            <a:r>
              <a:rPr lang="en-US" b="0" dirty="0">
                <a:solidFill>
                  <a:schemeClr val="bg1"/>
                </a:solidFill>
              </a:rPr>
              <a:t>, or how to focus on what matters (</a:t>
            </a:r>
            <a:r>
              <a:rPr lang="en-US" b="0" u="sng" dirty="0">
                <a:solidFill>
                  <a:schemeClr val="bg1"/>
                </a:solidFill>
              </a:rPr>
              <a:t>attention</a:t>
            </a:r>
            <a:r>
              <a:rPr lang="en-US" b="0" dirty="0">
                <a:solidFill>
                  <a:schemeClr val="bg1"/>
                </a:solidFill>
              </a:rPr>
              <a:t>)</a:t>
            </a:r>
            <a:endParaRPr lang="en-US" dirty="0">
              <a:solidFill>
                <a:schemeClr val="bg1"/>
              </a:solidFill>
            </a:endParaRPr>
          </a:p>
        </p:txBody>
      </p:sp>
      <p:sp>
        <p:nvSpPr>
          <p:cNvPr id="5" name="Slide Number Placeholder 4">
            <a:extLst>
              <a:ext uri="{FF2B5EF4-FFF2-40B4-BE49-F238E27FC236}">
                <a16:creationId xmlns:a16="http://schemas.microsoft.com/office/drawing/2014/main" id="{2629E78A-D868-AE31-5EF2-27F601221407}"/>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6</a:t>
            </a:fld>
            <a:endParaRPr lang="en-US" dirty="0"/>
          </a:p>
        </p:txBody>
      </p:sp>
      <p:sp>
        <p:nvSpPr>
          <p:cNvPr id="12" name="TextBox 11">
            <a:extLst>
              <a:ext uri="{FF2B5EF4-FFF2-40B4-BE49-F238E27FC236}">
                <a16:creationId xmlns:a16="http://schemas.microsoft.com/office/drawing/2014/main" id="{4D1A7350-A003-E52D-2BFF-CA90FABFBA56}"/>
              </a:ext>
            </a:extLst>
          </p:cNvPr>
          <p:cNvSpPr txBox="1"/>
          <p:nvPr/>
        </p:nvSpPr>
        <p:spPr>
          <a:xfrm>
            <a:off x="0" y="6443162"/>
            <a:ext cx="2619022" cy="307777"/>
          </a:xfrm>
          <a:prstGeom prst="rect">
            <a:avLst/>
          </a:prstGeom>
          <a:noFill/>
        </p:spPr>
        <p:txBody>
          <a:bodyPr wrap="square" rtlCol="0">
            <a:spAutoFit/>
          </a:bodyPr>
          <a:lstStyle/>
          <a:p>
            <a:pPr algn="r"/>
            <a:r>
              <a:rPr lang="en-US" sz="1400" dirty="0">
                <a:solidFill>
                  <a:schemeClr val="bg1"/>
                </a:solidFill>
              </a:rPr>
              <a:t>Source: 3Blue1Brown, YouTube</a:t>
            </a:r>
            <a:endParaRPr lang="en-US" sz="1400" i="1" dirty="0">
              <a:solidFill>
                <a:schemeClr val="bg1"/>
              </a:solidFill>
            </a:endParaRPr>
          </a:p>
        </p:txBody>
      </p:sp>
      <p:pic>
        <p:nvPicPr>
          <p:cNvPr id="8" name="Picture 7">
            <a:extLst>
              <a:ext uri="{FF2B5EF4-FFF2-40B4-BE49-F238E27FC236}">
                <a16:creationId xmlns:a16="http://schemas.microsoft.com/office/drawing/2014/main" id="{1877EFF5-83F4-67EA-ECD7-1297C2AC161E}"/>
              </a:ext>
            </a:extLst>
          </p:cNvPr>
          <p:cNvPicPr>
            <a:picLocks noChangeAspect="1"/>
          </p:cNvPicPr>
          <p:nvPr/>
        </p:nvPicPr>
        <p:blipFill>
          <a:blip r:embed="rId3"/>
          <a:stretch>
            <a:fillRect/>
          </a:stretch>
        </p:blipFill>
        <p:spPr>
          <a:xfrm>
            <a:off x="294414" y="1915885"/>
            <a:ext cx="3418037" cy="3747181"/>
          </a:xfrm>
          <a:prstGeom prst="rect">
            <a:avLst/>
          </a:prstGeom>
        </p:spPr>
      </p:pic>
      <p:pic>
        <p:nvPicPr>
          <p:cNvPr id="13" name="Picture 12">
            <a:extLst>
              <a:ext uri="{FF2B5EF4-FFF2-40B4-BE49-F238E27FC236}">
                <a16:creationId xmlns:a16="http://schemas.microsoft.com/office/drawing/2014/main" id="{C77B27B5-585D-9916-B03B-7653FB3C581C}"/>
              </a:ext>
            </a:extLst>
          </p:cNvPr>
          <p:cNvPicPr>
            <a:picLocks noChangeAspect="1"/>
          </p:cNvPicPr>
          <p:nvPr/>
        </p:nvPicPr>
        <p:blipFill>
          <a:blip r:embed="rId4"/>
          <a:stretch>
            <a:fillRect/>
          </a:stretch>
        </p:blipFill>
        <p:spPr>
          <a:xfrm>
            <a:off x="4012520" y="2122231"/>
            <a:ext cx="3789388" cy="3035817"/>
          </a:xfrm>
          <a:prstGeom prst="rect">
            <a:avLst/>
          </a:prstGeom>
        </p:spPr>
      </p:pic>
      <p:sp>
        <p:nvSpPr>
          <p:cNvPr id="14" name="Content Placeholder 2">
            <a:extLst>
              <a:ext uri="{FF2B5EF4-FFF2-40B4-BE49-F238E27FC236}">
                <a16:creationId xmlns:a16="http://schemas.microsoft.com/office/drawing/2014/main" id="{3A6BB04E-B659-15CB-9122-204A019D4C9C}"/>
              </a:ext>
            </a:extLst>
          </p:cNvPr>
          <p:cNvSpPr txBox="1">
            <a:spLocks/>
          </p:cNvSpPr>
          <p:nvPr/>
        </p:nvSpPr>
        <p:spPr>
          <a:xfrm>
            <a:off x="8101977" y="2299949"/>
            <a:ext cx="3567581" cy="3747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A “magic” block:</a:t>
            </a:r>
          </a:p>
          <a:p>
            <a:pPr lvl="1"/>
            <a:r>
              <a:rPr lang="en-US" b="0" u="sng" dirty="0">
                <a:solidFill>
                  <a:schemeClr val="bg1"/>
                </a:solidFill>
              </a:rPr>
              <a:t>They focus on all words at the same time</a:t>
            </a:r>
          </a:p>
          <a:p>
            <a:pPr lvl="1"/>
            <a:r>
              <a:rPr lang="en-US" b="0" u="sng" dirty="0">
                <a:solidFill>
                  <a:schemeClr val="bg1"/>
                </a:solidFill>
              </a:rPr>
              <a:t>They know which words are most important</a:t>
            </a:r>
            <a:r>
              <a:rPr lang="en-US" b="0" dirty="0">
                <a:solidFill>
                  <a:schemeClr val="bg1"/>
                </a:solidFill>
              </a:rPr>
              <a:t>, i.e., and adjective might serve to identify what a noun means</a:t>
            </a:r>
          </a:p>
        </p:txBody>
      </p:sp>
    </p:spTree>
    <p:extLst>
      <p:ext uri="{BB962C8B-B14F-4D97-AF65-F5344CB8AC3E}">
        <p14:creationId xmlns:p14="http://schemas.microsoft.com/office/powerpoint/2010/main" val="200083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B6BC56-8B18-E782-D26D-B79FF2C60E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6B325A-84F4-4647-F67A-BBCCD4813576}"/>
              </a:ext>
            </a:extLst>
          </p:cNvPr>
          <p:cNvSpPr>
            <a:spLocks noGrp="1"/>
          </p:cNvSpPr>
          <p:nvPr>
            <p:ph type="title"/>
          </p:nvPr>
        </p:nvSpPr>
        <p:spPr>
          <a:xfrm>
            <a:off x="914399" y="260950"/>
            <a:ext cx="6204858" cy="723445"/>
          </a:xfrm>
        </p:spPr>
        <p:txBody>
          <a:bodyPr>
            <a:normAutofit/>
          </a:bodyPr>
          <a:lstStyle/>
          <a:p>
            <a:r>
              <a:rPr lang="en-US" cap="none" dirty="0">
                <a:solidFill>
                  <a:schemeClr val="bg1"/>
                </a:solidFill>
                <a:latin typeface="+mn-lt"/>
              </a:rPr>
              <a:t>A short introduction to LLMs</a:t>
            </a:r>
          </a:p>
        </p:txBody>
      </p:sp>
      <p:sp>
        <p:nvSpPr>
          <p:cNvPr id="3" name="Content Placeholder 2">
            <a:extLst>
              <a:ext uri="{FF2B5EF4-FFF2-40B4-BE49-F238E27FC236}">
                <a16:creationId xmlns:a16="http://schemas.microsoft.com/office/drawing/2014/main" id="{F8747C20-F545-91F0-8DBE-1A64B006A1EA}"/>
              </a:ext>
            </a:extLst>
          </p:cNvPr>
          <p:cNvSpPr>
            <a:spLocks noGrp="1"/>
          </p:cNvSpPr>
          <p:nvPr>
            <p:ph sz="quarter" idx="10"/>
          </p:nvPr>
        </p:nvSpPr>
        <p:spPr>
          <a:xfrm>
            <a:off x="594483" y="1181303"/>
            <a:ext cx="10509957" cy="3747180"/>
          </a:xfrm>
        </p:spPr>
        <p:txBody>
          <a:bodyPr/>
          <a:lstStyle/>
          <a:p>
            <a:r>
              <a:rPr lang="en-US" dirty="0">
                <a:solidFill>
                  <a:schemeClr val="bg1"/>
                </a:solidFill>
              </a:rPr>
              <a:t>TRANSFORMERS</a:t>
            </a:r>
            <a:r>
              <a:rPr lang="en-US" b="0" dirty="0">
                <a:solidFill>
                  <a:schemeClr val="bg1"/>
                </a:solidFill>
              </a:rPr>
              <a:t>, or how to focus on what matters (</a:t>
            </a:r>
            <a:r>
              <a:rPr lang="en-US" b="0" u="sng" dirty="0">
                <a:solidFill>
                  <a:schemeClr val="bg1"/>
                </a:solidFill>
              </a:rPr>
              <a:t>attention</a:t>
            </a:r>
            <a:r>
              <a:rPr lang="en-US" b="0" dirty="0">
                <a:solidFill>
                  <a:schemeClr val="bg1"/>
                </a:solidFill>
              </a:rPr>
              <a:t>)</a:t>
            </a:r>
            <a:endParaRPr lang="en-US" dirty="0">
              <a:solidFill>
                <a:schemeClr val="bg1"/>
              </a:solidFill>
            </a:endParaRPr>
          </a:p>
        </p:txBody>
      </p:sp>
      <p:sp>
        <p:nvSpPr>
          <p:cNvPr id="5" name="Slide Number Placeholder 4">
            <a:extLst>
              <a:ext uri="{FF2B5EF4-FFF2-40B4-BE49-F238E27FC236}">
                <a16:creationId xmlns:a16="http://schemas.microsoft.com/office/drawing/2014/main" id="{FE0500E0-A3AC-9516-9D6E-27C34DA6F2EE}"/>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7</a:t>
            </a:fld>
            <a:endParaRPr lang="en-US" dirty="0"/>
          </a:p>
        </p:txBody>
      </p:sp>
      <p:sp>
        <p:nvSpPr>
          <p:cNvPr id="12" name="TextBox 11">
            <a:extLst>
              <a:ext uri="{FF2B5EF4-FFF2-40B4-BE49-F238E27FC236}">
                <a16:creationId xmlns:a16="http://schemas.microsoft.com/office/drawing/2014/main" id="{DDA0F178-9888-9604-C29F-C6BA214A2D26}"/>
              </a:ext>
            </a:extLst>
          </p:cNvPr>
          <p:cNvSpPr txBox="1"/>
          <p:nvPr/>
        </p:nvSpPr>
        <p:spPr>
          <a:xfrm>
            <a:off x="0" y="6443162"/>
            <a:ext cx="2619022" cy="307777"/>
          </a:xfrm>
          <a:prstGeom prst="rect">
            <a:avLst/>
          </a:prstGeom>
          <a:noFill/>
        </p:spPr>
        <p:txBody>
          <a:bodyPr wrap="square" rtlCol="0">
            <a:spAutoFit/>
          </a:bodyPr>
          <a:lstStyle/>
          <a:p>
            <a:pPr algn="r"/>
            <a:r>
              <a:rPr lang="en-US" sz="1400" dirty="0">
                <a:solidFill>
                  <a:schemeClr val="bg1"/>
                </a:solidFill>
              </a:rPr>
              <a:t>Source: 3Blue1Brown, YouTube</a:t>
            </a:r>
            <a:endParaRPr lang="en-US" sz="1400" i="1" dirty="0">
              <a:solidFill>
                <a:schemeClr val="bg1"/>
              </a:solidFill>
            </a:endParaRPr>
          </a:p>
        </p:txBody>
      </p:sp>
      <p:pic>
        <p:nvPicPr>
          <p:cNvPr id="6" name="Picture 5">
            <a:extLst>
              <a:ext uri="{FF2B5EF4-FFF2-40B4-BE49-F238E27FC236}">
                <a16:creationId xmlns:a16="http://schemas.microsoft.com/office/drawing/2014/main" id="{B1430631-95BC-DEF8-9916-756217510C1C}"/>
              </a:ext>
            </a:extLst>
          </p:cNvPr>
          <p:cNvPicPr>
            <a:picLocks noChangeAspect="1"/>
          </p:cNvPicPr>
          <p:nvPr/>
        </p:nvPicPr>
        <p:blipFill>
          <a:blip r:embed="rId3"/>
          <a:srcRect r="51203"/>
          <a:stretch/>
        </p:blipFill>
        <p:spPr>
          <a:xfrm>
            <a:off x="489856" y="2008032"/>
            <a:ext cx="2427515" cy="3117359"/>
          </a:xfrm>
          <a:prstGeom prst="rect">
            <a:avLst/>
          </a:prstGeom>
        </p:spPr>
      </p:pic>
      <p:sp>
        <p:nvSpPr>
          <p:cNvPr id="7" name="Content Placeholder 2">
            <a:extLst>
              <a:ext uri="{FF2B5EF4-FFF2-40B4-BE49-F238E27FC236}">
                <a16:creationId xmlns:a16="http://schemas.microsoft.com/office/drawing/2014/main" id="{F610CB5A-0C21-8212-0D70-5AF4B7D968CF}"/>
              </a:ext>
            </a:extLst>
          </p:cNvPr>
          <p:cNvSpPr txBox="1">
            <a:spLocks/>
          </p:cNvSpPr>
          <p:nvPr/>
        </p:nvSpPr>
        <p:spPr>
          <a:xfrm>
            <a:off x="6308833" y="1929517"/>
            <a:ext cx="3975345" cy="3747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b="0" dirty="0">
                <a:solidFill>
                  <a:schemeClr val="bg1"/>
                </a:solidFill>
              </a:rPr>
              <a:t>If we need </a:t>
            </a:r>
            <a:r>
              <a:rPr lang="en-US" dirty="0">
                <a:solidFill>
                  <a:schemeClr val="bg1"/>
                </a:solidFill>
              </a:rPr>
              <a:t>larger context spans</a:t>
            </a:r>
            <a:r>
              <a:rPr lang="en-US" b="0" dirty="0">
                <a:solidFill>
                  <a:schemeClr val="bg1"/>
                </a:solidFill>
              </a:rPr>
              <a:t>, we need </a:t>
            </a:r>
            <a:r>
              <a:rPr lang="en-US" dirty="0">
                <a:solidFill>
                  <a:schemeClr val="bg1"/>
                </a:solidFill>
              </a:rPr>
              <a:t>more parameters</a:t>
            </a:r>
          </a:p>
        </p:txBody>
      </p:sp>
      <p:pic>
        <p:nvPicPr>
          <p:cNvPr id="9" name="Picture 8">
            <a:extLst>
              <a:ext uri="{FF2B5EF4-FFF2-40B4-BE49-F238E27FC236}">
                <a16:creationId xmlns:a16="http://schemas.microsoft.com/office/drawing/2014/main" id="{735003BC-8917-2E68-A85B-855373D17D4C}"/>
              </a:ext>
            </a:extLst>
          </p:cNvPr>
          <p:cNvPicPr>
            <a:picLocks noChangeAspect="1"/>
          </p:cNvPicPr>
          <p:nvPr/>
        </p:nvPicPr>
        <p:blipFill>
          <a:blip r:embed="rId3"/>
          <a:srcRect l="55008"/>
          <a:stretch/>
        </p:blipFill>
        <p:spPr>
          <a:xfrm>
            <a:off x="2523180" y="2008032"/>
            <a:ext cx="2238227" cy="3117359"/>
          </a:xfrm>
          <a:prstGeom prst="rect">
            <a:avLst/>
          </a:prstGeom>
        </p:spPr>
      </p:pic>
      <p:pic>
        <p:nvPicPr>
          <p:cNvPr id="11" name="Picture 10">
            <a:extLst>
              <a:ext uri="{FF2B5EF4-FFF2-40B4-BE49-F238E27FC236}">
                <a16:creationId xmlns:a16="http://schemas.microsoft.com/office/drawing/2014/main" id="{D9AFAC01-EF25-1BA5-EB28-E2A402C32FFF}"/>
              </a:ext>
            </a:extLst>
          </p:cNvPr>
          <p:cNvPicPr>
            <a:picLocks noChangeAspect="1"/>
          </p:cNvPicPr>
          <p:nvPr/>
        </p:nvPicPr>
        <p:blipFill>
          <a:blip r:embed="rId4"/>
          <a:stretch>
            <a:fillRect/>
          </a:stretch>
        </p:blipFill>
        <p:spPr>
          <a:xfrm>
            <a:off x="5483794" y="2535772"/>
            <a:ext cx="5601479" cy="2392711"/>
          </a:xfrm>
          <a:prstGeom prst="rect">
            <a:avLst/>
          </a:prstGeom>
        </p:spPr>
      </p:pic>
      <p:sp>
        <p:nvSpPr>
          <p:cNvPr id="15" name="TextBox 14">
            <a:extLst>
              <a:ext uri="{FF2B5EF4-FFF2-40B4-BE49-F238E27FC236}">
                <a16:creationId xmlns:a16="http://schemas.microsoft.com/office/drawing/2014/main" id="{FCD943D6-1209-73BD-D586-6F2D1EA20681}"/>
              </a:ext>
            </a:extLst>
          </p:cNvPr>
          <p:cNvSpPr txBox="1"/>
          <p:nvPr/>
        </p:nvSpPr>
        <p:spPr>
          <a:xfrm>
            <a:off x="6390457" y="5543348"/>
            <a:ext cx="5017126" cy="923330"/>
          </a:xfrm>
          <a:prstGeom prst="rect">
            <a:avLst/>
          </a:prstGeom>
          <a:noFill/>
        </p:spPr>
        <p:txBody>
          <a:bodyPr wrap="square">
            <a:spAutoFit/>
          </a:bodyPr>
          <a:lstStyle/>
          <a:p>
            <a:pPr algn="ctr"/>
            <a:r>
              <a:rPr lang="en-US" b="1" dirty="0">
                <a:solidFill>
                  <a:schemeClr val="bg1"/>
                </a:solidFill>
              </a:rPr>
              <a:t>Training these models is VERY expensive, and they need a TON of data</a:t>
            </a:r>
          </a:p>
          <a:p>
            <a:pPr algn="ctr"/>
            <a:r>
              <a:rPr lang="en-US" dirty="0">
                <a:solidFill>
                  <a:schemeClr val="bg1"/>
                </a:solidFill>
              </a:rPr>
              <a:t>(thus the </a:t>
            </a:r>
            <a:r>
              <a:rPr lang="en-US" b="1" dirty="0">
                <a:solidFill>
                  <a:schemeClr val="bg1"/>
                </a:solidFill>
              </a:rPr>
              <a:t>Large</a:t>
            </a:r>
            <a:r>
              <a:rPr lang="en-US" dirty="0">
                <a:solidFill>
                  <a:schemeClr val="bg1"/>
                </a:solidFill>
              </a:rPr>
              <a:t> in Large-Language Models)</a:t>
            </a:r>
          </a:p>
        </p:txBody>
      </p:sp>
      <p:sp>
        <p:nvSpPr>
          <p:cNvPr id="16" name="Arrow: Right 15">
            <a:extLst>
              <a:ext uri="{FF2B5EF4-FFF2-40B4-BE49-F238E27FC236}">
                <a16:creationId xmlns:a16="http://schemas.microsoft.com/office/drawing/2014/main" id="{E0CD42D5-0496-2DC0-96BF-28344E93CB71}"/>
              </a:ext>
            </a:extLst>
          </p:cNvPr>
          <p:cNvSpPr/>
          <p:nvPr/>
        </p:nvSpPr>
        <p:spPr>
          <a:xfrm rot="5400000">
            <a:off x="8670420" y="4871357"/>
            <a:ext cx="457200" cy="2528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19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8E317-89C1-B2CB-7C6D-A65C296211EB}"/>
            </a:ext>
          </a:extLst>
        </p:cNvPr>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C425F591-018F-3C8C-5609-392553D6DCF8}"/>
              </a:ext>
            </a:extLst>
          </p:cNvPr>
          <p:cNvSpPr/>
          <p:nvPr/>
        </p:nvSpPr>
        <p:spPr>
          <a:xfrm>
            <a:off x="1545465" y="5353530"/>
            <a:ext cx="1325751" cy="178239"/>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C96F45-0788-3C15-FE4B-EE413A1AC306}"/>
              </a:ext>
            </a:extLst>
          </p:cNvPr>
          <p:cNvSpPr>
            <a:spLocks noGrp="1"/>
          </p:cNvSpPr>
          <p:nvPr>
            <p:ph type="title"/>
          </p:nvPr>
        </p:nvSpPr>
        <p:spPr>
          <a:xfrm>
            <a:off x="914399" y="260950"/>
            <a:ext cx="6204858" cy="723445"/>
          </a:xfrm>
        </p:spPr>
        <p:txBody>
          <a:bodyPr>
            <a:normAutofit/>
          </a:bodyPr>
          <a:lstStyle/>
          <a:p>
            <a:r>
              <a:rPr lang="en-US" cap="none" dirty="0">
                <a:solidFill>
                  <a:schemeClr val="bg1"/>
                </a:solidFill>
                <a:latin typeface="+mn-lt"/>
              </a:rPr>
              <a:t>An achievable objective</a:t>
            </a:r>
          </a:p>
        </p:txBody>
      </p:sp>
      <p:sp>
        <p:nvSpPr>
          <p:cNvPr id="3" name="Content Placeholder 2">
            <a:extLst>
              <a:ext uri="{FF2B5EF4-FFF2-40B4-BE49-F238E27FC236}">
                <a16:creationId xmlns:a16="http://schemas.microsoft.com/office/drawing/2014/main" id="{590B1B0E-D0CB-62E7-5C45-58F745CEC4F0}"/>
              </a:ext>
            </a:extLst>
          </p:cNvPr>
          <p:cNvSpPr>
            <a:spLocks noGrp="1"/>
          </p:cNvSpPr>
          <p:nvPr>
            <p:ph sz="quarter" idx="10"/>
          </p:nvPr>
        </p:nvSpPr>
        <p:spPr>
          <a:xfrm>
            <a:off x="594483" y="1181303"/>
            <a:ext cx="11499546" cy="976814"/>
          </a:xfrm>
        </p:spPr>
        <p:txBody>
          <a:bodyPr/>
          <a:lstStyle/>
          <a:p>
            <a:r>
              <a:rPr lang="en-US" b="0" dirty="0">
                <a:solidFill>
                  <a:schemeClr val="bg1"/>
                </a:solidFill>
              </a:rPr>
              <a:t>Training these models is </a:t>
            </a:r>
            <a:r>
              <a:rPr lang="en-US" dirty="0">
                <a:solidFill>
                  <a:schemeClr val="bg1"/>
                </a:solidFill>
              </a:rPr>
              <a:t>VERY expensive</a:t>
            </a:r>
            <a:r>
              <a:rPr lang="en-US" b="0" dirty="0">
                <a:solidFill>
                  <a:schemeClr val="bg1"/>
                </a:solidFill>
              </a:rPr>
              <a:t>, and they need a </a:t>
            </a:r>
            <a:r>
              <a:rPr lang="en-US" dirty="0">
                <a:solidFill>
                  <a:schemeClr val="bg1"/>
                </a:solidFill>
              </a:rPr>
              <a:t>TON of data</a:t>
            </a:r>
          </a:p>
          <a:p>
            <a:r>
              <a:rPr lang="en-US" b="0" dirty="0">
                <a:solidFill>
                  <a:schemeClr val="bg1"/>
                </a:solidFill>
              </a:rPr>
              <a:t>Current SOTA models are trained on the </a:t>
            </a:r>
            <a:r>
              <a:rPr lang="en-US" dirty="0">
                <a:solidFill>
                  <a:schemeClr val="bg1"/>
                </a:solidFill>
              </a:rPr>
              <a:t>ENTIRETY of the internet </a:t>
            </a:r>
            <a:r>
              <a:rPr lang="en-US" b="0" dirty="0">
                <a:solidFill>
                  <a:schemeClr val="bg1"/>
                </a:solidFill>
              </a:rPr>
              <a:t>(think ChatGPT, Llama, Gemini…)</a:t>
            </a:r>
          </a:p>
        </p:txBody>
      </p:sp>
      <p:sp>
        <p:nvSpPr>
          <p:cNvPr id="5" name="Slide Number Placeholder 4">
            <a:extLst>
              <a:ext uri="{FF2B5EF4-FFF2-40B4-BE49-F238E27FC236}">
                <a16:creationId xmlns:a16="http://schemas.microsoft.com/office/drawing/2014/main" id="{C2BA3CCF-E324-2997-4519-4B60C1F91257}"/>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8</a:t>
            </a:fld>
            <a:endParaRPr lang="en-US" dirty="0"/>
          </a:p>
        </p:txBody>
      </p:sp>
      <p:sp>
        <p:nvSpPr>
          <p:cNvPr id="7" name="Content Placeholder 2">
            <a:extLst>
              <a:ext uri="{FF2B5EF4-FFF2-40B4-BE49-F238E27FC236}">
                <a16:creationId xmlns:a16="http://schemas.microsoft.com/office/drawing/2014/main" id="{3D16F4EB-0260-9C5B-96F3-3A2DE9576C72}"/>
              </a:ext>
            </a:extLst>
          </p:cNvPr>
          <p:cNvSpPr txBox="1">
            <a:spLocks/>
          </p:cNvSpPr>
          <p:nvPr/>
        </p:nvSpPr>
        <p:spPr>
          <a:xfrm>
            <a:off x="0" y="2158117"/>
            <a:ext cx="3567581" cy="3747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dirty="0">
              <a:solidFill>
                <a:schemeClr val="bg1"/>
              </a:solidFill>
            </a:endParaRPr>
          </a:p>
        </p:txBody>
      </p:sp>
      <p:sp>
        <p:nvSpPr>
          <p:cNvPr id="4" name="TextBox 3">
            <a:extLst>
              <a:ext uri="{FF2B5EF4-FFF2-40B4-BE49-F238E27FC236}">
                <a16:creationId xmlns:a16="http://schemas.microsoft.com/office/drawing/2014/main" id="{56FBBD7A-7BD7-B66F-8221-1006473B4BDE}"/>
              </a:ext>
            </a:extLst>
          </p:cNvPr>
          <p:cNvSpPr txBox="1"/>
          <p:nvPr/>
        </p:nvSpPr>
        <p:spPr>
          <a:xfrm>
            <a:off x="306402" y="2156860"/>
            <a:ext cx="4407112" cy="646331"/>
          </a:xfrm>
          <a:prstGeom prst="rect">
            <a:avLst/>
          </a:prstGeom>
          <a:noFill/>
        </p:spPr>
        <p:txBody>
          <a:bodyPr wrap="square">
            <a:spAutoFit/>
          </a:bodyPr>
          <a:lstStyle/>
          <a:p>
            <a:pPr algn="ctr"/>
            <a:r>
              <a:rPr lang="en-US" dirty="0">
                <a:solidFill>
                  <a:schemeClr val="bg1"/>
                </a:solidFill>
              </a:rPr>
              <a:t>So if I want to do something similar on my computer I obviously need to </a:t>
            </a:r>
            <a:r>
              <a:rPr lang="en-US" u="sng" dirty="0">
                <a:solidFill>
                  <a:schemeClr val="bg1"/>
                </a:solidFill>
              </a:rPr>
              <a:t>scale down</a:t>
            </a:r>
          </a:p>
        </p:txBody>
      </p:sp>
      <p:sp>
        <p:nvSpPr>
          <p:cNvPr id="10" name="Arrow: Right 9">
            <a:extLst>
              <a:ext uri="{FF2B5EF4-FFF2-40B4-BE49-F238E27FC236}">
                <a16:creationId xmlns:a16="http://schemas.microsoft.com/office/drawing/2014/main" id="{4F738EB2-DDA8-915B-DE4F-FEF098A0BD61}"/>
              </a:ext>
            </a:extLst>
          </p:cNvPr>
          <p:cNvSpPr/>
          <p:nvPr/>
        </p:nvSpPr>
        <p:spPr>
          <a:xfrm>
            <a:off x="5035562" y="2353593"/>
            <a:ext cx="457200" cy="2528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53A8EA9-DC45-5B7C-0D36-C53B630B2875}"/>
              </a:ext>
            </a:extLst>
          </p:cNvPr>
          <p:cNvSpPr txBox="1"/>
          <p:nvPr/>
        </p:nvSpPr>
        <p:spPr>
          <a:xfrm>
            <a:off x="5814810" y="2018360"/>
            <a:ext cx="4287370" cy="923330"/>
          </a:xfrm>
          <a:prstGeom prst="rect">
            <a:avLst/>
          </a:prstGeom>
          <a:noFill/>
        </p:spPr>
        <p:txBody>
          <a:bodyPr wrap="square">
            <a:spAutoFit/>
          </a:bodyPr>
          <a:lstStyle/>
          <a:p>
            <a:pPr algn="ctr"/>
            <a:r>
              <a:rPr lang="en-US" dirty="0">
                <a:solidFill>
                  <a:schemeClr val="bg1"/>
                </a:solidFill>
              </a:rPr>
              <a:t>I can use a </a:t>
            </a:r>
            <a:r>
              <a:rPr lang="en-US" u="sng" dirty="0">
                <a:solidFill>
                  <a:schemeClr val="bg1"/>
                </a:solidFill>
              </a:rPr>
              <a:t>pretrained model</a:t>
            </a:r>
          </a:p>
          <a:p>
            <a:pPr algn="ctr"/>
            <a:r>
              <a:rPr lang="en-US" dirty="0">
                <a:solidFill>
                  <a:schemeClr val="bg1"/>
                </a:solidFill>
              </a:rPr>
              <a:t> (so it already knows about language) and I can </a:t>
            </a:r>
            <a:r>
              <a:rPr lang="en-US" u="sng" dirty="0">
                <a:solidFill>
                  <a:schemeClr val="bg1"/>
                </a:solidFill>
              </a:rPr>
              <a:t>fine tune it for a given task</a:t>
            </a:r>
          </a:p>
        </p:txBody>
      </p:sp>
      <p:sp>
        <p:nvSpPr>
          <p:cNvPr id="14" name="TextBox 13">
            <a:extLst>
              <a:ext uri="{FF2B5EF4-FFF2-40B4-BE49-F238E27FC236}">
                <a16:creationId xmlns:a16="http://schemas.microsoft.com/office/drawing/2014/main" id="{7B98C077-1069-A95C-E1E3-9551887695B0}"/>
              </a:ext>
            </a:extLst>
          </p:cNvPr>
          <p:cNvSpPr txBox="1"/>
          <p:nvPr/>
        </p:nvSpPr>
        <p:spPr>
          <a:xfrm>
            <a:off x="3925766" y="2994077"/>
            <a:ext cx="3567581" cy="923330"/>
          </a:xfrm>
          <a:prstGeom prst="rect">
            <a:avLst/>
          </a:prstGeom>
          <a:solidFill>
            <a:schemeClr val="bg2">
              <a:lumMod val="50000"/>
            </a:schemeClr>
          </a:solidFill>
        </p:spPr>
        <p:txBody>
          <a:bodyPr wrap="square">
            <a:spAutoFit/>
          </a:bodyPr>
          <a:lstStyle/>
          <a:p>
            <a:pPr algn="ctr"/>
            <a:r>
              <a:rPr lang="en-US" b="1" i="1" u="sng" dirty="0">
                <a:solidFill>
                  <a:schemeClr val="bg1"/>
                </a:solidFill>
              </a:rPr>
              <a:t>Question Answering</a:t>
            </a:r>
            <a:r>
              <a:rPr lang="en-US" b="1" i="1" dirty="0">
                <a:solidFill>
                  <a:schemeClr val="bg1"/>
                </a:solidFill>
              </a:rPr>
              <a:t>:  </a:t>
            </a:r>
            <a:r>
              <a:rPr lang="en-US" i="1" dirty="0">
                <a:solidFill>
                  <a:schemeClr val="bg1"/>
                </a:solidFill>
              </a:rPr>
              <a:t>A classic task for NLP models, given a text, provide an answer</a:t>
            </a:r>
          </a:p>
        </p:txBody>
      </p:sp>
      <p:sp>
        <p:nvSpPr>
          <p:cNvPr id="17" name="Rectangle 1">
            <a:extLst>
              <a:ext uri="{FF2B5EF4-FFF2-40B4-BE49-F238E27FC236}">
                <a16:creationId xmlns:a16="http://schemas.microsoft.com/office/drawing/2014/main" id="{8BD387C3-7BB3-1A5D-4A37-3B6242DD6335}"/>
              </a:ext>
            </a:extLst>
          </p:cNvPr>
          <p:cNvSpPr>
            <a:spLocks noChangeArrowheads="1"/>
          </p:cNvSpPr>
          <p:nvPr/>
        </p:nvSpPr>
        <p:spPr bwMode="auto">
          <a:xfrm>
            <a:off x="258336" y="4753367"/>
            <a:ext cx="5005826"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Roboto Mono" panose="020F0502020204030204" pitchFamily="49" charset="0"/>
              </a:rPr>
              <a:t>Beyoncé Giselle Knowles-Carter (/biːˈjɒnseɪ/ bee-YON-say) (born September 4, 1981) is an American singer, songwriter, record producer and actress. Born and raised in Houston, Texas, she performed in various singing and dancing competitions as a child, and rose to fame in the late 1990s as lead singer of R&amp;B girl-group Destiny's Child. Managed by her father, Mathew Knowles, the group became one of the world's best-selling girl groups of all time. Their hiatus saw the release of Beyoncé's debut album, Dangerously in Love (2003), which established her as a solo artist worldwide, earned five Grammy Awards and featured the Billboard Hot 100 number-one singles "Crazy in Love" and "Baby Boy".</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8" name="TextBox 17">
            <a:extLst>
              <a:ext uri="{FF2B5EF4-FFF2-40B4-BE49-F238E27FC236}">
                <a16:creationId xmlns:a16="http://schemas.microsoft.com/office/drawing/2014/main" id="{D57D33D5-9876-2380-A974-A62F7416CA12}"/>
              </a:ext>
            </a:extLst>
          </p:cNvPr>
          <p:cNvSpPr txBox="1"/>
          <p:nvPr/>
        </p:nvSpPr>
        <p:spPr>
          <a:xfrm>
            <a:off x="159030" y="4326477"/>
            <a:ext cx="5017126" cy="369332"/>
          </a:xfrm>
          <a:prstGeom prst="rect">
            <a:avLst/>
          </a:prstGeom>
          <a:noFill/>
        </p:spPr>
        <p:txBody>
          <a:bodyPr wrap="square">
            <a:spAutoFit/>
          </a:bodyPr>
          <a:lstStyle/>
          <a:p>
            <a:pPr algn="ctr"/>
            <a:r>
              <a:rPr lang="en-US" b="1" u="sng" dirty="0">
                <a:solidFill>
                  <a:schemeClr val="bg1"/>
                </a:solidFill>
              </a:rPr>
              <a:t>Context</a:t>
            </a:r>
          </a:p>
        </p:txBody>
      </p:sp>
      <p:sp>
        <p:nvSpPr>
          <p:cNvPr id="19" name="TextBox 18">
            <a:extLst>
              <a:ext uri="{FF2B5EF4-FFF2-40B4-BE49-F238E27FC236}">
                <a16:creationId xmlns:a16="http://schemas.microsoft.com/office/drawing/2014/main" id="{3467F40D-4254-688E-CE1F-E2CE01C88E88}"/>
              </a:ext>
            </a:extLst>
          </p:cNvPr>
          <p:cNvSpPr txBox="1"/>
          <p:nvPr/>
        </p:nvSpPr>
        <p:spPr>
          <a:xfrm>
            <a:off x="5709556" y="4320300"/>
            <a:ext cx="2453541" cy="369332"/>
          </a:xfrm>
          <a:prstGeom prst="rect">
            <a:avLst/>
          </a:prstGeom>
          <a:noFill/>
        </p:spPr>
        <p:txBody>
          <a:bodyPr wrap="square">
            <a:spAutoFit/>
          </a:bodyPr>
          <a:lstStyle/>
          <a:p>
            <a:pPr algn="ctr"/>
            <a:r>
              <a:rPr lang="en-US" b="1" u="sng" dirty="0">
                <a:solidFill>
                  <a:schemeClr val="bg1"/>
                </a:solidFill>
              </a:rPr>
              <a:t>Question</a:t>
            </a:r>
          </a:p>
        </p:txBody>
      </p:sp>
      <p:sp>
        <p:nvSpPr>
          <p:cNvPr id="23" name="TextBox 22">
            <a:extLst>
              <a:ext uri="{FF2B5EF4-FFF2-40B4-BE49-F238E27FC236}">
                <a16:creationId xmlns:a16="http://schemas.microsoft.com/office/drawing/2014/main" id="{78209E28-6F3C-D5CC-6F8D-CB09DE77D6A8}"/>
              </a:ext>
            </a:extLst>
          </p:cNvPr>
          <p:cNvSpPr txBox="1"/>
          <p:nvPr/>
        </p:nvSpPr>
        <p:spPr>
          <a:xfrm>
            <a:off x="5796479" y="5061979"/>
            <a:ext cx="2779833" cy="646331"/>
          </a:xfrm>
          <a:prstGeom prst="rect">
            <a:avLst/>
          </a:prstGeom>
          <a:noFill/>
        </p:spPr>
        <p:txBody>
          <a:bodyPr wrap="square">
            <a:spAutoFit/>
          </a:bodyPr>
          <a:lstStyle/>
          <a:p>
            <a:r>
              <a:rPr lang="en-US" dirty="0">
                <a:solidFill>
                  <a:schemeClr val="bg1"/>
                </a:solidFill>
              </a:rPr>
              <a:t>When did Beyonce start becoming popular?</a:t>
            </a:r>
          </a:p>
        </p:txBody>
      </p:sp>
      <p:sp>
        <p:nvSpPr>
          <p:cNvPr id="24" name="TextBox 23">
            <a:extLst>
              <a:ext uri="{FF2B5EF4-FFF2-40B4-BE49-F238E27FC236}">
                <a16:creationId xmlns:a16="http://schemas.microsoft.com/office/drawing/2014/main" id="{544D8A31-398B-8A88-5DC7-C0AD148F9D44}"/>
              </a:ext>
            </a:extLst>
          </p:cNvPr>
          <p:cNvSpPr txBox="1"/>
          <p:nvPr/>
        </p:nvSpPr>
        <p:spPr>
          <a:xfrm>
            <a:off x="8875409" y="4330552"/>
            <a:ext cx="2453541" cy="369332"/>
          </a:xfrm>
          <a:prstGeom prst="rect">
            <a:avLst/>
          </a:prstGeom>
          <a:noFill/>
        </p:spPr>
        <p:txBody>
          <a:bodyPr wrap="square">
            <a:spAutoFit/>
          </a:bodyPr>
          <a:lstStyle/>
          <a:p>
            <a:pPr algn="ctr"/>
            <a:r>
              <a:rPr lang="en-US" b="1" u="sng" dirty="0">
                <a:solidFill>
                  <a:schemeClr val="bg1"/>
                </a:solidFill>
              </a:rPr>
              <a:t>Answers</a:t>
            </a:r>
          </a:p>
        </p:txBody>
      </p:sp>
      <p:sp>
        <p:nvSpPr>
          <p:cNvPr id="28" name="TextBox 27">
            <a:extLst>
              <a:ext uri="{FF2B5EF4-FFF2-40B4-BE49-F238E27FC236}">
                <a16:creationId xmlns:a16="http://schemas.microsoft.com/office/drawing/2014/main" id="{F24C4533-1A9C-8F27-DD2C-6A58797FE662}"/>
              </a:ext>
            </a:extLst>
          </p:cNvPr>
          <p:cNvSpPr txBox="1"/>
          <p:nvPr/>
        </p:nvSpPr>
        <p:spPr>
          <a:xfrm>
            <a:off x="8883107" y="5030365"/>
            <a:ext cx="3210922" cy="923330"/>
          </a:xfrm>
          <a:prstGeom prst="rect">
            <a:avLst/>
          </a:prstGeom>
          <a:noFill/>
        </p:spPr>
        <p:txBody>
          <a:bodyPr wrap="square">
            <a:spAutoFit/>
          </a:bodyPr>
          <a:lstStyle/>
          <a:p>
            <a:pPr lvl="1"/>
            <a:r>
              <a:rPr lang="en-US" dirty="0">
                <a:solidFill>
                  <a:schemeClr val="bg1"/>
                </a:solidFill>
              </a:rPr>
              <a:t>{"text": [ "in the late 1990s" ], "answer_start": [ 269 ] }</a:t>
            </a:r>
          </a:p>
        </p:txBody>
      </p:sp>
    </p:spTree>
    <p:extLst>
      <p:ext uri="{BB962C8B-B14F-4D97-AF65-F5344CB8AC3E}">
        <p14:creationId xmlns:p14="http://schemas.microsoft.com/office/powerpoint/2010/main" val="258205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 grpId="0"/>
      <p:bldP spid="10" grpId="0" animBg="1"/>
      <p:bldP spid="13" grpId="0"/>
      <p:bldP spid="14" grpId="0" animBg="1"/>
      <p:bldP spid="17" grpId="0"/>
      <p:bldP spid="18" grpId="0"/>
      <p:bldP spid="19" grpId="0"/>
      <p:bldP spid="23" grpId="0"/>
      <p:bldP spid="24"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7F4E20-D2E3-9433-D0C2-E8D569FE59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20160A-D492-3687-5257-B1CE2094686D}"/>
              </a:ext>
            </a:extLst>
          </p:cNvPr>
          <p:cNvSpPr>
            <a:spLocks noGrp="1"/>
          </p:cNvSpPr>
          <p:nvPr>
            <p:ph type="title"/>
          </p:nvPr>
        </p:nvSpPr>
        <p:spPr>
          <a:xfrm>
            <a:off x="914398" y="260950"/>
            <a:ext cx="9621521" cy="723445"/>
          </a:xfrm>
        </p:spPr>
        <p:txBody>
          <a:bodyPr>
            <a:normAutofit/>
          </a:bodyPr>
          <a:lstStyle/>
          <a:p>
            <a:r>
              <a:rPr lang="en-US" cap="none" dirty="0">
                <a:solidFill>
                  <a:schemeClr val="bg1"/>
                </a:solidFill>
                <a:latin typeface="+mn-lt"/>
              </a:rPr>
              <a:t>Question Answering LLMs: nothing new out there</a:t>
            </a:r>
          </a:p>
        </p:txBody>
      </p:sp>
      <p:sp>
        <p:nvSpPr>
          <p:cNvPr id="3" name="Content Placeholder 2">
            <a:extLst>
              <a:ext uri="{FF2B5EF4-FFF2-40B4-BE49-F238E27FC236}">
                <a16:creationId xmlns:a16="http://schemas.microsoft.com/office/drawing/2014/main" id="{5CE6026E-E155-0697-61CF-C56B52735C4D}"/>
              </a:ext>
            </a:extLst>
          </p:cNvPr>
          <p:cNvSpPr>
            <a:spLocks noGrp="1"/>
          </p:cNvSpPr>
          <p:nvPr>
            <p:ph sz="quarter" idx="10"/>
          </p:nvPr>
        </p:nvSpPr>
        <p:spPr>
          <a:xfrm>
            <a:off x="594483" y="1181303"/>
            <a:ext cx="11499546" cy="976814"/>
          </a:xfrm>
        </p:spPr>
        <p:txBody>
          <a:bodyPr/>
          <a:lstStyle/>
          <a:p>
            <a:r>
              <a:rPr lang="en-US" b="0" dirty="0">
                <a:solidFill>
                  <a:schemeClr val="bg1"/>
                </a:solidFill>
              </a:rPr>
              <a:t>Two very popular datasets: </a:t>
            </a:r>
            <a:endParaRPr lang="en-US" dirty="0">
              <a:solidFill>
                <a:schemeClr val="bg1"/>
              </a:solidFill>
            </a:endParaRPr>
          </a:p>
        </p:txBody>
      </p:sp>
      <p:sp>
        <p:nvSpPr>
          <p:cNvPr id="5" name="Slide Number Placeholder 4">
            <a:extLst>
              <a:ext uri="{FF2B5EF4-FFF2-40B4-BE49-F238E27FC236}">
                <a16:creationId xmlns:a16="http://schemas.microsoft.com/office/drawing/2014/main" id="{E24515D1-1E49-6402-C1F3-27B50150BF8B}"/>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9</a:t>
            </a:fld>
            <a:endParaRPr lang="en-US" dirty="0"/>
          </a:p>
        </p:txBody>
      </p:sp>
      <p:sp>
        <p:nvSpPr>
          <p:cNvPr id="7" name="Content Placeholder 2">
            <a:extLst>
              <a:ext uri="{FF2B5EF4-FFF2-40B4-BE49-F238E27FC236}">
                <a16:creationId xmlns:a16="http://schemas.microsoft.com/office/drawing/2014/main" id="{F382A53C-DF7C-E7A1-271C-C983759CD42B}"/>
              </a:ext>
            </a:extLst>
          </p:cNvPr>
          <p:cNvSpPr txBox="1">
            <a:spLocks/>
          </p:cNvSpPr>
          <p:nvPr/>
        </p:nvSpPr>
        <p:spPr>
          <a:xfrm>
            <a:off x="0" y="2158117"/>
            <a:ext cx="3567581" cy="3747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dirty="0">
              <a:solidFill>
                <a:schemeClr val="bg1"/>
              </a:solidFill>
            </a:endParaRPr>
          </a:p>
        </p:txBody>
      </p:sp>
      <p:sp>
        <p:nvSpPr>
          <p:cNvPr id="6" name="Rectangle 1">
            <a:extLst>
              <a:ext uri="{FF2B5EF4-FFF2-40B4-BE49-F238E27FC236}">
                <a16:creationId xmlns:a16="http://schemas.microsoft.com/office/drawing/2014/main" id="{721ABB91-11CD-EBB9-1418-44E01963A919}"/>
              </a:ext>
            </a:extLst>
          </p:cNvPr>
          <p:cNvSpPr>
            <a:spLocks noChangeArrowheads="1"/>
          </p:cNvSpPr>
          <p:nvPr/>
        </p:nvSpPr>
        <p:spPr bwMode="auto">
          <a:xfrm>
            <a:off x="740226" y="1638043"/>
            <a:ext cx="10152185" cy="646331"/>
          </a:xfrm>
          <a:prstGeom prst="rect">
            <a:avLst/>
          </a:prstGeom>
          <a:solidFill>
            <a:schemeClr val="bg1">
              <a:lumMod val="5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Arial" panose="020B0604020202020204" pitchFamily="34" charset="0"/>
              </a:rPr>
              <a:t>Rajpurkar, P., Zhang, J., Lopyrev, K., &amp; Liang, P. (2016). </a:t>
            </a:r>
            <a:r>
              <a:rPr kumimoji="0" lang="en-US" altLang="en-US" sz="1800" b="0" i="1" u="none" strike="noStrike" cap="none" normalizeH="0" baseline="0" dirty="0">
                <a:ln>
                  <a:noFill/>
                </a:ln>
                <a:solidFill>
                  <a:schemeClr val="bg1"/>
                </a:solidFill>
                <a:effectLst/>
                <a:latin typeface="Arial" panose="020B0604020202020204" pitchFamily="34" charset="0"/>
              </a:rPr>
              <a:t>SQuAD: 100,000+ Questions for Machine Comprehension of Text.</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1" u="none" strike="noStrike" cap="none" normalizeH="0" baseline="0" dirty="0">
                <a:ln>
                  <a:noFill/>
                </a:ln>
                <a:solidFill>
                  <a:schemeClr val="bg1"/>
                </a:solidFill>
                <a:effectLst/>
                <a:latin typeface="Arial" panose="020B0604020202020204" pitchFamily="34" charset="0"/>
              </a:rPr>
              <a:t>ArXiv</a:t>
            </a:r>
            <a:r>
              <a:rPr kumimoji="0" lang="en-US" altLang="en-US" sz="1800" b="0" i="0" u="none" strike="noStrike" cap="none" normalizeH="0" baseline="0" dirty="0">
                <a:ln>
                  <a:noFill/>
                </a:ln>
                <a:solidFill>
                  <a:schemeClr val="bg1"/>
                </a:solidFill>
                <a:effectLst/>
                <a:latin typeface="Arial" panose="020B0604020202020204" pitchFamily="34" charset="0"/>
              </a:rPr>
              <a:t>. https://arxiv.org/abs/1606.05250</a:t>
            </a:r>
          </a:p>
        </p:txBody>
      </p:sp>
      <p:sp>
        <p:nvSpPr>
          <p:cNvPr id="9" name="TextBox 8">
            <a:extLst>
              <a:ext uri="{FF2B5EF4-FFF2-40B4-BE49-F238E27FC236}">
                <a16:creationId xmlns:a16="http://schemas.microsoft.com/office/drawing/2014/main" id="{D0702457-CE36-620F-6F94-150A59BD0340}"/>
              </a:ext>
            </a:extLst>
          </p:cNvPr>
          <p:cNvSpPr txBox="1"/>
          <p:nvPr/>
        </p:nvSpPr>
        <p:spPr>
          <a:xfrm>
            <a:off x="1369925" y="2510273"/>
            <a:ext cx="8892787" cy="369332"/>
          </a:xfrm>
          <a:prstGeom prst="rect">
            <a:avLst/>
          </a:prstGeom>
          <a:solidFill>
            <a:schemeClr val="bg2">
              <a:lumMod val="25000"/>
            </a:schemeClr>
          </a:solidFill>
        </p:spPr>
        <p:txBody>
          <a:bodyPr wrap="square">
            <a:spAutoFit/>
          </a:bodyPr>
          <a:lstStyle/>
          <a:p>
            <a:pPr algn="ctr"/>
            <a:r>
              <a:rPr lang="en-US" b="1" i="0" dirty="0">
                <a:solidFill>
                  <a:schemeClr val="bg1"/>
                </a:solidFill>
                <a:effectLst/>
                <a:latin typeface="Lato" panose="020F0502020204030203" pitchFamily="34" charset="0"/>
              </a:rPr>
              <a:t>SQuAD 1.1</a:t>
            </a:r>
            <a:r>
              <a:rPr lang="en-US" b="0" i="0" dirty="0">
                <a:solidFill>
                  <a:schemeClr val="bg1"/>
                </a:solidFill>
                <a:effectLst/>
                <a:latin typeface="Lato" panose="020F0502020204030203" pitchFamily="34" charset="0"/>
              </a:rPr>
              <a:t>: contains 100,000+ question-answer pairs on 500+ Wikipedia articles.</a:t>
            </a:r>
            <a:endParaRPr lang="en-US" dirty="0">
              <a:solidFill>
                <a:schemeClr val="bg1"/>
              </a:solidFill>
            </a:endParaRPr>
          </a:p>
        </p:txBody>
      </p:sp>
      <p:sp>
        <p:nvSpPr>
          <p:cNvPr id="12" name="Rectangle 3">
            <a:extLst>
              <a:ext uri="{FF2B5EF4-FFF2-40B4-BE49-F238E27FC236}">
                <a16:creationId xmlns:a16="http://schemas.microsoft.com/office/drawing/2014/main" id="{79ECAA81-74FF-7CBC-C694-25BC05425510}"/>
              </a:ext>
            </a:extLst>
          </p:cNvPr>
          <p:cNvSpPr>
            <a:spLocks noChangeArrowheads="1"/>
          </p:cNvSpPr>
          <p:nvPr/>
        </p:nvSpPr>
        <p:spPr bwMode="auto">
          <a:xfrm>
            <a:off x="740226" y="3264106"/>
            <a:ext cx="10152185" cy="646331"/>
          </a:xfrm>
          <a:prstGeom prst="rect">
            <a:avLst/>
          </a:prstGeom>
          <a:solidFill>
            <a:schemeClr val="bg1">
              <a:lumMod val="5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Arial" panose="020B0604020202020204" pitchFamily="34" charset="0"/>
              </a:rPr>
              <a:t>Rajpurkar, P., Jia, R., </a:t>
            </a:r>
            <a:r>
              <a:rPr kumimoji="0" lang="en-US" altLang="en-US" sz="1800" i="0" u="none" strike="noStrike" cap="none" normalizeH="0" baseline="0" dirty="0">
                <a:ln>
                  <a:noFill/>
                </a:ln>
                <a:solidFill>
                  <a:schemeClr val="bg1"/>
                </a:solidFill>
                <a:effectLst/>
                <a:latin typeface="Arial" panose="020B0604020202020204" pitchFamily="34" charset="0"/>
              </a:rPr>
              <a:t>&amp; Liang, P. (2018). </a:t>
            </a:r>
            <a:r>
              <a:rPr kumimoji="0" lang="en-US" altLang="en-US" sz="1800" i="1" u="none" strike="noStrike" cap="none" normalizeH="0" baseline="0" dirty="0">
                <a:ln>
                  <a:noFill/>
                </a:ln>
                <a:solidFill>
                  <a:schemeClr val="bg1"/>
                </a:solidFill>
                <a:effectLst/>
                <a:latin typeface="Arial" panose="020B0604020202020204" pitchFamily="34" charset="0"/>
              </a:rPr>
              <a:t>Know What You Don't Know: Unanswerable Questions for SQuAD. ArXiv</a:t>
            </a:r>
            <a:r>
              <a:rPr kumimoji="0" lang="en-US" altLang="en-US" sz="180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a:ln>
                  <a:noFill/>
                </a:ln>
                <a:solidFill>
                  <a:schemeClr val="bg1"/>
                </a:solidFill>
                <a:effectLst/>
                <a:latin typeface="Arial" panose="020B0604020202020204" pitchFamily="34" charset="0"/>
              </a:rPr>
              <a:t>https://arxiv.org/abs/1806.03822</a:t>
            </a:r>
          </a:p>
        </p:txBody>
      </p:sp>
      <p:sp>
        <p:nvSpPr>
          <p:cNvPr id="15" name="TextBox 14">
            <a:extLst>
              <a:ext uri="{FF2B5EF4-FFF2-40B4-BE49-F238E27FC236}">
                <a16:creationId xmlns:a16="http://schemas.microsoft.com/office/drawing/2014/main" id="{6B030053-5BD6-7C3F-90FB-4A8FFB3C4C00}"/>
              </a:ext>
            </a:extLst>
          </p:cNvPr>
          <p:cNvSpPr txBox="1"/>
          <p:nvPr/>
        </p:nvSpPr>
        <p:spPr>
          <a:xfrm>
            <a:off x="2386117" y="4055934"/>
            <a:ext cx="6860402" cy="646331"/>
          </a:xfrm>
          <a:prstGeom prst="rect">
            <a:avLst/>
          </a:prstGeom>
          <a:solidFill>
            <a:schemeClr val="bg2">
              <a:lumMod val="25000"/>
            </a:schemeClr>
          </a:solidFill>
        </p:spPr>
        <p:txBody>
          <a:bodyPr wrap="square">
            <a:spAutoFit/>
          </a:bodyPr>
          <a:lstStyle/>
          <a:p>
            <a:pPr algn="ctr"/>
            <a:r>
              <a:rPr lang="en-US" b="1" i="0" dirty="0">
                <a:solidFill>
                  <a:schemeClr val="bg1"/>
                </a:solidFill>
                <a:effectLst/>
                <a:latin typeface="Lato" panose="020F0502020204030203" pitchFamily="34" charset="0"/>
              </a:rPr>
              <a:t>SQuAD2.0</a:t>
            </a:r>
            <a:r>
              <a:rPr lang="en-US" i="0" dirty="0">
                <a:solidFill>
                  <a:schemeClr val="bg1"/>
                </a:solidFill>
                <a:effectLst/>
                <a:latin typeface="Lato" panose="020F0502020204030203" pitchFamily="34" charset="0"/>
              </a:rPr>
              <a:t>: 100,000 questions in SQuAD1.1 with over 50,000 unanswerable questions handmade to look like answerable ones</a:t>
            </a:r>
            <a:endParaRPr lang="en-US" dirty="0">
              <a:solidFill>
                <a:schemeClr val="bg1"/>
              </a:solidFill>
            </a:endParaRPr>
          </a:p>
        </p:txBody>
      </p:sp>
      <p:sp>
        <p:nvSpPr>
          <p:cNvPr id="16" name="TextBox 15">
            <a:extLst>
              <a:ext uri="{FF2B5EF4-FFF2-40B4-BE49-F238E27FC236}">
                <a16:creationId xmlns:a16="http://schemas.microsoft.com/office/drawing/2014/main" id="{9E68626F-F630-7CDE-43E2-C2500BE2DE5C}"/>
              </a:ext>
            </a:extLst>
          </p:cNvPr>
          <p:cNvSpPr txBox="1"/>
          <p:nvPr/>
        </p:nvSpPr>
        <p:spPr>
          <a:xfrm>
            <a:off x="2286544" y="5061422"/>
            <a:ext cx="7059549" cy="369332"/>
          </a:xfrm>
          <a:prstGeom prst="rect">
            <a:avLst/>
          </a:prstGeom>
          <a:noFill/>
        </p:spPr>
        <p:txBody>
          <a:bodyPr wrap="square">
            <a:spAutoFit/>
          </a:bodyPr>
          <a:lstStyle/>
          <a:p>
            <a:r>
              <a:rPr lang="en-US" b="1" u="sng" dirty="0">
                <a:solidFill>
                  <a:srgbClr val="FF0000"/>
                </a:solidFill>
              </a:rPr>
              <a:t>Tricking the machine: If you don’t know, you shouldn’t answer</a:t>
            </a:r>
          </a:p>
        </p:txBody>
      </p:sp>
    </p:spTree>
    <p:extLst>
      <p:ext uri="{BB962C8B-B14F-4D97-AF65-F5344CB8AC3E}">
        <p14:creationId xmlns:p14="http://schemas.microsoft.com/office/powerpoint/2010/main" val="258115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9" grpId="0" animBg="1"/>
      <p:bldP spid="12" grpId="0" animBg="1"/>
      <p:bldP spid="15" grpId="0" animBg="1"/>
      <p:bldP spid="16" grpId="0"/>
    </p:bldLst>
  </p:timing>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B39BD0-040C-43BE-B0E4-512B09E8003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{BEA1FF60-097D-442E-B4D0-3484FB9E9A38}tf22318419_win32</Template>
  <TotalTime>1246</TotalTime>
  <Words>2626</Words>
  <Application>Microsoft Office PowerPoint</Application>
  <PresentationFormat>Widescreen</PresentationFormat>
  <Paragraphs>289</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Consolas</vt:lpstr>
      <vt:lpstr>Google Sans</vt:lpstr>
      <vt:lpstr>Lato</vt:lpstr>
      <vt:lpstr>Roboto Mono</vt:lpstr>
      <vt:lpstr>Tenorite</vt:lpstr>
      <vt:lpstr>Custom</vt:lpstr>
      <vt:lpstr>Question Answering Using Large-language Models On A Minority Language (BASQUE)</vt:lpstr>
      <vt:lpstr>Why This Project?</vt:lpstr>
      <vt:lpstr>Why This Project?</vt:lpstr>
      <vt:lpstr>A short introduction to LLMs</vt:lpstr>
      <vt:lpstr>A short introduction to LLMs</vt:lpstr>
      <vt:lpstr>A short introduction to LLMs</vt:lpstr>
      <vt:lpstr>A short introduction to LLMs</vt:lpstr>
      <vt:lpstr>An achievable objective</vt:lpstr>
      <vt:lpstr>Question Answering LLMs: nothing new out there</vt:lpstr>
      <vt:lpstr>Question Answering LLMs: nothing new out there</vt:lpstr>
      <vt:lpstr>Question Answering NLP: Basque as a minority language</vt:lpstr>
      <vt:lpstr>Question Answering NLP: Basque as a minority language</vt:lpstr>
      <vt:lpstr>Question Answering NLP: Working my way through the task</vt:lpstr>
      <vt:lpstr>Question Answering NLP: Working my way through the task</vt:lpstr>
      <vt:lpstr>Question Answering NLP: a problem with the datasets</vt:lpstr>
      <vt:lpstr>Question Answering NLP: a problem with the datasets</vt:lpstr>
      <vt:lpstr>Question Answering NLP:  different approaches</vt:lpstr>
      <vt:lpstr>Question Answering NLP: An so retraining/refinetuning began</vt:lpstr>
      <vt:lpstr>Question Answering NLP: An so retraining/refinetuning began</vt:lpstr>
      <vt:lpstr>Question Answering NLP: An so retraining/refinetuning began</vt:lpstr>
      <vt:lpstr>Question Answering NLP: An so retraining/refinetuning began</vt:lpstr>
      <vt:lpstr>Question Answering NLP: Visualizing the magic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AIMAR SILVAN ORTUBAY</dc:creator>
  <cp:lastModifiedBy>AIMAR SILVAN ORTUBAY</cp:lastModifiedBy>
  <cp:revision>22</cp:revision>
  <dcterms:created xsi:type="dcterms:W3CDTF">2024-11-22T19:42:33Z</dcterms:created>
  <dcterms:modified xsi:type="dcterms:W3CDTF">2024-12-02T04:13:52Z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